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306" r:id="rId6"/>
    <p:sldId id="271" r:id="rId7"/>
    <p:sldId id="272" r:id="rId8"/>
    <p:sldId id="260" r:id="rId9"/>
    <p:sldId id="265" r:id="rId10"/>
    <p:sldId id="273" r:id="rId11"/>
    <p:sldId id="277" r:id="rId12"/>
    <p:sldId id="278" r:id="rId13"/>
    <p:sldId id="279" r:id="rId14"/>
    <p:sldId id="269" r:id="rId15"/>
    <p:sldId id="270" r:id="rId16"/>
    <p:sldId id="313" r:id="rId17"/>
    <p:sldId id="307" r:id="rId18"/>
    <p:sldId id="314" r:id="rId19"/>
    <p:sldId id="315" r:id="rId20"/>
    <p:sldId id="274" r:id="rId21"/>
    <p:sldId id="261" r:id="rId22"/>
    <p:sldId id="266" r:id="rId23"/>
    <p:sldId id="275" r:id="rId24"/>
    <p:sldId id="292" r:id="rId25"/>
    <p:sldId id="280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281" r:id="rId40"/>
    <p:sldId id="308" r:id="rId41"/>
    <p:sldId id="309" r:id="rId42"/>
    <p:sldId id="282" r:id="rId43"/>
    <p:sldId id="283" r:id="rId44"/>
    <p:sldId id="320" r:id="rId45"/>
    <p:sldId id="284" r:id="rId46"/>
    <p:sldId id="262" r:id="rId47"/>
    <p:sldId id="267" r:id="rId48"/>
    <p:sldId id="276" r:id="rId49"/>
    <p:sldId id="310" r:id="rId50"/>
    <p:sldId id="311" r:id="rId51"/>
    <p:sldId id="319" r:id="rId52"/>
    <p:sldId id="312" r:id="rId53"/>
    <p:sldId id="316" r:id="rId54"/>
    <p:sldId id="317" r:id="rId55"/>
    <p:sldId id="318" r:id="rId56"/>
    <p:sldId id="263" r:id="rId57"/>
    <p:sldId id="268" r:id="rId58"/>
    <p:sldId id="321" r:id="rId5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DCBCB1C7-8B6D-42A4-90CB-A30B2323A85F}">
          <p14:sldIdLst>
            <p14:sldId id="257"/>
          </p14:sldIdLst>
        </p14:section>
        <p14:section name="Base" id="{71FFB772-72AA-4B3E-A826-6C6210D4E15F}">
          <p14:sldIdLst>
            <p14:sldId id="258"/>
          </p14:sldIdLst>
        </p14:section>
        <p14:section name="A" id="{50F4828D-9350-46B2-8B2A-21625A66425C}">
          <p14:sldIdLst>
            <p14:sldId id="259"/>
            <p14:sldId id="264"/>
            <p14:sldId id="306"/>
            <p14:sldId id="271"/>
            <p14:sldId id="272"/>
          </p14:sldIdLst>
        </p14:section>
        <p14:section name="B" id="{257045B5-0AA1-43CF-A29E-2757969846D9}">
          <p14:sldIdLst>
            <p14:sldId id="260"/>
            <p14:sldId id="265"/>
            <p14:sldId id="273"/>
            <p14:sldId id="277"/>
            <p14:sldId id="278"/>
            <p14:sldId id="279"/>
          </p14:sldIdLst>
        </p14:section>
        <p14:section name="BB" id="{EC2E6505-F44D-4057-961F-743E8A3733BB}">
          <p14:sldIdLst>
            <p14:sldId id="269"/>
            <p14:sldId id="270"/>
            <p14:sldId id="313"/>
            <p14:sldId id="307"/>
            <p14:sldId id="314"/>
            <p14:sldId id="315"/>
            <p14:sldId id="274"/>
          </p14:sldIdLst>
        </p14:section>
        <p14:section name="C" id="{448E63E2-469B-4DC6-AF21-439E613C2756}">
          <p14:sldIdLst>
            <p14:sldId id="261"/>
            <p14:sldId id="266"/>
            <p14:sldId id="275"/>
            <p14:sldId id="292"/>
            <p14:sldId id="280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281"/>
            <p14:sldId id="308"/>
            <p14:sldId id="309"/>
            <p14:sldId id="282"/>
            <p14:sldId id="283"/>
            <p14:sldId id="320"/>
            <p14:sldId id="284"/>
          </p14:sldIdLst>
        </p14:section>
        <p14:section name="D" id="{7F9C2085-6D30-4120-B102-8B36BF51CA4F}">
          <p14:sldIdLst>
            <p14:sldId id="262"/>
            <p14:sldId id="267"/>
            <p14:sldId id="276"/>
            <p14:sldId id="310"/>
            <p14:sldId id="311"/>
            <p14:sldId id="319"/>
            <p14:sldId id="312"/>
            <p14:sldId id="316"/>
            <p14:sldId id="317"/>
            <p14:sldId id="318"/>
          </p14:sldIdLst>
        </p14:section>
        <p14:section name="E" id="{9DD55C56-91C1-404C-B17F-81C1542D3F1C}">
          <p14:sldIdLst>
            <p14:sldId id="263"/>
            <p14:sldId id="268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C2FB"/>
    <a:srgbClr val="00A0E3"/>
    <a:srgbClr val="4EC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14" autoAdjust="0"/>
    <p:restoredTop sz="94660"/>
  </p:normalViewPr>
  <p:slideViewPr>
    <p:cSldViewPr snapToGrid="0">
      <p:cViewPr>
        <p:scale>
          <a:sx n="119" d="100"/>
          <a:sy n="119" d="100"/>
        </p:scale>
        <p:origin x="48" y="-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36FC1C-CD77-550C-2B44-28F6B5083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9DB263-27E6-77A5-A694-8A1DAF2FA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735EF2-CD55-890A-23F0-2E66C4779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132B-3460-423C-85C7-3927AF305275}" type="datetimeFigureOut">
              <a:rPr lang="fr-FR" smtClean="0"/>
              <a:t>26/08/2022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ABEEAA-2250-0862-D1BC-F7ED4D24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F89895-1DE0-8C0A-012B-F8EA9B37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7EC3-16E6-42A9-94E3-6FC7F4A7CF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8733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7139E-A35A-9E2F-CCC9-D37AF732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0EC4944-8A4D-19EA-3C3B-A83B8B307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665152-F00C-290E-3616-2F10EF097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132B-3460-423C-85C7-3927AF305275}" type="datetimeFigureOut">
              <a:rPr lang="fr-FR" smtClean="0"/>
              <a:t>26/08/2022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046AB4-E9BF-8668-2F48-2FE1C3AE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D4C91D-8DA8-6E99-BF85-374CE68A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7EC3-16E6-42A9-94E3-6FC7F4A7CF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2848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42CB54E-97D2-9BB2-1A4B-0171B8395B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537FAD-9C75-5A23-5C58-0B5877828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CD6C26-F8D8-F0CD-4142-4EE95027A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132B-3460-423C-85C7-3927AF305275}" type="datetimeFigureOut">
              <a:rPr lang="fr-FR" smtClean="0"/>
              <a:t>26/08/2022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138487-E216-C22F-92E0-5FF733A2C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41165F-424D-D489-337C-8325B474D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7EC3-16E6-42A9-94E3-6FC7F4A7CF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988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8C17F2-295B-CDE2-4953-02C1E8EB4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524DC0-E679-44AD-392A-76701B8F9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9D941B-7677-B895-DAE7-967916B4C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132B-3460-423C-85C7-3927AF305275}" type="datetimeFigureOut">
              <a:rPr lang="fr-FR" smtClean="0"/>
              <a:t>26/08/2022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DFE97E-FBEC-C86D-74EC-A2BD36F47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A68D24-02FB-71E3-B702-9D941AFE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7EC3-16E6-42A9-94E3-6FC7F4A7CF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5732CB-373E-EFC4-A70E-CCC008D1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8A6166-39CF-C700-D473-02DF806C9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BE7B7C-9FE1-972C-D65A-91704D44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132B-3460-423C-85C7-3927AF305275}" type="datetimeFigureOut">
              <a:rPr lang="fr-FR" smtClean="0"/>
              <a:t>26/08/2022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EAAA9F-0C3A-1ADC-1B0D-A0E1178E1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3B2536-3044-8B9F-50C2-F6A1BB9B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7EC3-16E6-42A9-94E3-6FC7F4A7CF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341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1B3F5E-647F-0DD9-97A7-E6D099A1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2DE2FC-6CA9-1EC6-CB54-B218A0C90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1514E74-334D-E2F0-249C-A4E7F2525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FBEF799-202F-8763-DB9E-75D5D3B7B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132B-3460-423C-85C7-3927AF305275}" type="datetimeFigureOut">
              <a:rPr lang="fr-FR" smtClean="0"/>
              <a:t>26/08/2022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5DC6B3-C3FF-5EC3-91F8-33A225F1C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3872D5-ADB5-85B3-7888-C20AFDF1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7EC3-16E6-42A9-94E3-6FC7F4A7CF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035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C59613-695B-1C17-BF75-D31528509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8761E1-05F2-6404-88B9-0517437ED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80C4FF-EB35-4604-1E72-B5ABD40B4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1C3644-886E-9A98-8613-85B98D58FD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EF35886-C748-AD9E-BCB5-E93D6A535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C5056FC-1F26-2B69-E567-34D94E62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132B-3460-423C-85C7-3927AF305275}" type="datetimeFigureOut">
              <a:rPr lang="fr-FR" smtClean="0"/>
              <a:t>26/08/2022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EDBE89C-181D-3D04-35AA-AFADDB4F9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55ACF1B-7289-A946-3327-4D53FF5B4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7EC3-16E6-42A9-94E3-6FC7F4A7CF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102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A02FFF-5C36-A093-02A7-EAEFDFBF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624A88A-947A-A2C8-05BF-7D6B7516F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132B-3460-423C-85C7-3927AF305275}" type="datetimeFigureOut">
              <a:rPr lang="fr-FR" smtClean="0"/>
              <a:t>26/08/2022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DEBC63-B3A0-9FDE-659E-B7170E0CC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D34334-F9C1-070E-2A65-D2B73C7F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7EC3-16E6-42A9-94E3-6FC7F4A7CF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4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942DB41-77EE-5FB4-1C1F-75764384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132B-3460-423C-85C7-3927AF305275}" type="datetimeFigureOut">
              <a:rPr lang="fr-FR" smtClean="0"/>
              <a:t>26/08/2022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E31DD45-F020-4DF9-6DBB-F9D38BFB6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E15863-793C-3423-C3F0-20E437DA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7EC3-16E6-42A9-94E3-6FC7F4A7CF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144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2C5517-F62C-CF2E-8FA5-BC55564E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ECA5AB-8F33-6E8D-4F1C-EF01C54EA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0DBFB8-8DA2-BF8B-72D2-2B809CB06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5ABFE5-7F95-29ED-D6CA-8F0C50059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132B-3460-423C-85C7-3927AF305275}" type="datetimeFigureOut">
              <a:rPr lang="fr-FR" smtClean="0"/>
              <a:t>26/08/2022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9C9E682-0728-77F2-F6FC-E0333CEC4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C0A149-E3F1-3E5B-1428-290C9D522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7EC3-16E6-42A9-94E3-6FC7F4A7CF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0932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F012DE-9BA6-CAA8-4F37-AC475A935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3E3291B-A0DE-2422-0563-27CAF2063F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9B3836A-E47C-19C1-8584-F813A1A7D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ACC3971-1EF2-8535-F4C5-E7EA22E07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132B-3460-423C-85C7-3927AF305275}" type="datetimeFigureOut">
              <a:rPr lang="fr-FR" smtClean="0"/>
              <a:t>26/08/2022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8A9D54-5929-0403-4926-47A4AE715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177365-8146-D5CE-4792-B76402DD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7EC3-16E6-42A9-94E3-6FC7F4A7CF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850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B88A438-2F02-7BBC-A65D-819D3FC1F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8B162D-38C3-ED45-9BD8-9498F4C64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7CF990-340F-9619-F4C3-068CD5884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9132B-3460-423C-85C7-3927AF305275}" type="datetimeFigureOut">
              <a:rPr lang="fr-FR" smtClean="0"/>
              <a:t>26/08/2022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91FFF6-98EB-5341-8C37-7097A6BA5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035B9C-E446-200E-CAD9-C692AF6C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07EC3-16E6-42A9-94E3-6FC7F4A7CF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20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line.org/covid/expert-quotes-cleaning-hygien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line.org/covid/expert-quotes-cleaning-hygien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line.org/covid/expert-quotes-cleaning-hygien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line.org/covid/expert-quotes-cleaning-hygien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ku.it/why-data-aware-primary-storage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ku.it/why-data-aware-primary-storage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ku.it/why-data-aware-primary-storage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ku.it/why-data-aware-primary-storage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ku.it/why-data-aware-primary-storage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ku.it/why-data-aware-primary-storage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slide" Target="slide46.xml"/><Relationship Id="rId1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slide" Target="slide8.xml"/><Relationship Id="rId12" Type="http://schemas.openxmlformats.org/officeDocument/2006/relationships/image" Target="../media/image6.png"/><Relationship Id="rId17" Type="http://schemas.openxmlformats.org/officeDocument/2006/relationships/image" Target="../media/image80.png"/><Relationship Id="rId2" Type="http://schemas.openxmlformats.org/officeDocument/2006/relationships/image" Target="../media/image2.png"/><Relationship Id="rId16" Type="http://schemas.openxmlformats.org/officeDocument/2006/relationships/slide" Target="slide56.xml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0.png"/><Relationship Id="rId5" Type="http://schemas.openxmlformats.org/officeDocument/2006/relationships/image" Target="../media/image40.png"/><Relationship Id="rId15" Type="http://schemas.openxmlformats.org/officeDocument/2006/relationships/image" Target="../media/image7.png"/><Relationship Id="rId10" Type="http://schemas.openxmlformats.org/officeDocument/2006/relationships/slide" Target="slide21.xml"/><Relationship Id="rId19" Type="http://schemas.openxmlformats.org/officeDocument/2006/relationships/slide" Target="slide14.xml"/><Relationship Id="rId4" Type="http://schemas.openxmlformats.org/officeDocument/2006/relationships/slide" Target="slide3.xml"/><Relationship Id="rId9" Type="http://schemas.openxmlformats.org/officeDocument/2006/relationships/image" Target="../media/image5.png"/><Relationship Id="rId14" Type="http://schemas.openxmlformats.org/officeDocument/2006/relationships/image" Target="../media/image6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ku.it/why-data-aware-primary-storage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1.png"/><Relationship Id="rId4" Type="http://schemas.openxmlformats.org/officeDocument/2006/relationships/hyperlink" Target="http://stackoverflow.com/questions/42553790/how-can-i-modify-axes-names-with-plotly-in-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42873-cart-free-png-hq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42873-cart-free-png-hq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553790/how-can-i-modify-axes-names-with-plotly-in-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ergycue.it/ia-machine-learning-scienze-molecolari-materiali/13055/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ergycue.it/ia-machine-learning-scienze-molecolari-materiali/13055/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ergycue.it/ia-machine-learning-scienze-molecolari-materiali/13055/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ergycue.it/ia-machine-learning-scienze-molecolari-materiali/13055/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42873-cart-free-png-hq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ergycue.it/ia-machine-learning-scienze-molecolari-materiali/13055/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ergycue.it/ia-machine-learning-scienze-molecolari-materiali/13055/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ergycue.it/ia-machine-learning-scienze-molecolari-materiali/13055/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ergycue.it/ia-machine-learning-scienze-molecolari-materiali/13055/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ergycue.it/ia-machine-learning-scienze-molecolari-materiali/13055/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ergycue.it/ia-machine-learning-scienze-molecolari-materiali/13055/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esc-wm-englishcomposition1/chapter/conclusions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esc-wm-englishcomposition1/chapter/conclusions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esc-wm-englishcomposition1/chapter/conclusions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42873-cart-free-png-hq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42873-cart-free-png-hq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line.org/covid/expert-quotes-cleaning-hygien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line.org/covid/expert-quotes-cleaning-hygien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EB96EA7-9500-DB7B-E89F-43F921E20676}"/>
              </a:ext>
            </a:extLst>
          </p:cNvPr>
          <p:cNvSpPr/>
          <p:nvPr/>
        </p:nvSpPr>
        <p:spPr>
          <a:xfrm>
            <a:off x="11009793" y="108285"/>
            <a:ext cx="8192607" cy="2273968"/>
          </a:xfrm>
          <a:prstGeom prst="rect">
            <a:avLst/>
          </a:prstGeom>
          <a:solidFill>
            <a:srgbClr val="4EC0E6"/>
          </a:solidFill>
          <a:ln w="76200"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6AA496B4-21CD-4082-A26C-43FA3BCDDDCC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7999">
                <a:moveTo>
                  <a:pt x="6978797" y="1972479"/>
                </a:moveTo>
                <a:lnTo>
                  <a:pt x="6978797" y="2089827"/>
                </a:lnTo>
                <a:lnTo>
                  <a:pt x="7096145" y="2089827"/>
                </a:lnTo>
                <a:lnTo>
                  <a:pt x="7096145" y="1972479"/>
                </a:lnTo>
                <a:close/>
                <a:moveTo>
                  <a:pt x="5116088" y="1730163"/>
                </a:moveTo>
                <a:cubicBezTo>
                  <a:pt x="5122692" y="1730163"/>
                  <a:pt x="5128407" y="1731433"/>
                  <a:pt x="5133233" y="1733973"/>
                </a:cubicBezTo>
                <a:cubicBezTo>
                  <a:pt x="5138059" y="1736513"/>
                  <a:pt x="5141869" y="1741085"/>
                  <a:pt x="5144664" y="1747689"/>
                </a:cubicBezTo>
                <a:cubicBezTo>
                  <a:pt x="5147457" y="1754293"/>
                  <a:pt x="5148854" y="1763437"/>
                  <a:pt x="5148854" y="1775121"/>
                </a:cubicBezTo>
                <a:lnTo>
                  <a:pt x="5148854" y="1819317"/>
                </a:lnTo>
                <a:lnTo>
                  <a:pt x="5086370" y="1819317"/>
                </a:lnTo>
                <a:lnTo>
                  <a:pt x="5086370" y="1781979"/>
                </a:lnTo>
                <a:cubicBezTo>
                  <a:pt x="5086370" y="1768263"/>
                  <a:pt x="5087641" y="1757722"/>
                  <a:pt x="5090180" y="1750356"/>
                </a:cubicBezTo>
                <a:cubicBezTo>
                  <a:pt x="5092720" y="1742990"/>
                  <a:pt x="5096149" y="1737783"/>
                  <a:pt x="5100467" y="1734735"/>
                </a:cubicBezTo>
                <a:cubicBezTo>
                  <a:pt x="5104785" y="1731687"/>
                  <a:pt x="5109992" y="1730163"/>
                  <a:pt x="5116088" y="1730163"/>
                </a:cubicBezTo>
                <a:close/>
                <a:moveTo>
                  <a:pt x="3773063" y="1730163"/>
                </a:moveTo>
                <a:cubicBezTo>
                  <a:pt x="3779667" y="1730163"/>
                  <a:pt x="3785382" y="1731433"/>
                  <a:pt x="3790208" y="1733973"/>
                </a:cubicBezTo>
                <a:cubicBezTo>
                  <a:pt x="3795034" y="1736513"/>
                  <a:pt x="3798845" y="1741085"/>
                  <a:pt x="3801638" y="1747689"/>
                </a:cubicBezTo>
                <a:cubicBezTo>
                  <a:pt x="3804432" y="1754293"/>
                  <a:pt x="3805829" y="1763437"/>
                  <a:pt x="3805829" y="1775121"/>
                </a:cubicBezTo>
                <a:lnTo>
                  <a:pt x="3805829" y="1819317"/>
                </a:lnTo>
                <a:lnTo>
                  <a:pt x="3743345" y="1819317"/>
                </a:lnTo>
                <a:lnTo>
                  <a:pt x="3743345" y="1781979"/>
                </a:lnTo>
                <a:cubicBezTo>
                  <a:pt x="3743345" y="1768263"/>
                  <a:pt x="3744615" y="1757722"/>
                  <a:pt x="3747155" y="1750356"/>
                </a:cubicBezTo>
                <a:cubicBezTo>
                  <a:pt x="3749695" y="1742990"/>
                  <a:pt x="3753125" y="1737783"/>
                  <a:pt x="3757442" y="1734735"/>
                </a:cubicBezTo>
                <a:cubicBezTo>
                  <a:pt x="3761760" y="1731687"/>
                  <a:pt x="3766968" y="1730163"/>
                  <a:pt x="3773063" y="1730163"/>
                </a:cubicBezTo>
                <a:close/>
                <a:moveTo>
                  <a:pt x="7671074" y="1724067"/>
                </a:moveTo>
                <a:cubicBezTo>
                  <a:pt x="7679202" y="1724067"/>
                  <a:pt x="7685552" y="1726226"/>
                  <a:pt x="7690124" y="1730544"/>
                </a:cubicBezTo>
                <a:cubicBezTo>
                  <a:pt x="7694696" y="1734862"/>
                  <a:pt x="7697871" y="1740958"/>
                  <a:pt x="7699649" y="1748832"/>
                </a:cubicBezTo>
                <a:cubicBezTo>
                  <a:pt x="7701428" y="1756706"/>
                  <a:pt x="7702316" y="1766231"/>
                  <a:pt x="7702316" y="1777407"/>
                </a:cubicBezTo>
                <a:lnTo>
                  <a:pt x="7702316" y="1961811"/>
                </a:lnTo>
                <a:cubicBezTo>
                  <a:pt x="7702316" y="1972987"/>
                  <a:pt x="7701428" y="1982512"/>
                  <a:pt x="7699649" y="1990386"/>
                </a:cubicBezTo>
                <a:cubicBezTo>
                  <a:pt x="7697871" y="1998260"/>
                  <a:pt x="7694696" y="2004356"/>
                  <a:pt x="7690124" y="2008674"/>
                </a:cubicBezTo>
                <a:cubicBezTo>
                  <a:pt x="7685552" y="2012992"/>
                  <a:pt x="7679202" y="2015151"/>
                  <a:pt x="7671074" y="2015151"/>
                </a:cubicBezTo>
                <a:cubicBezTo>
                  <a:pt x="7662946" y="2015151"/>
                  <a:pt x="7656596" y="2012992"/>
                  <a:pt x="7652024" y="2008674"/>
                </a:cubicBezTo>
                <a:cubicBezTo>
                  <a:pt x="7647452" y="2004356"/>
                  <a:pt x="7644150" y="1998260"/>
                  <a:pt x="7642118" y="1990386"/>
                </a:cubicBezTo>
                <a:cubicBezTo>
                  <a:pt x="7640087" y="1982512"/>
                  <a:pt x="7639070" y="1972987"/>
                  <a:pt x="7639070" y="1961811"/>
                </a:cubicBezTo>
                <a:lnTo>
                  <a:pt x="7639070" y="1777407"/>
                </a:lnTo>
                <a:cubicBezTo>
                  <a:pt x="7639070" y="1766231"/>
                  <a:pt x="7640087" y="1756706"/>
                  <a:pt x="7642118" y="1748832"/>
                </a:cubicBezTo>
                <a:cubicBezTo>
                  <a:pt x="7644150" y="1740958"/>
                  <a:pt x="7647452" y="1734862"/>
                  <a:pt x="7652024" y="1730544"/>
                </a:cubicBezTo>
                <a:cubicBezTo>
                  <a:pt x="7656596" y="1726226"/>
                  <a:pt x="7662946" y="1724067"/>
                  <a:pt x="7671074" y="1724067"/>
                </a:cubicBezTo>
                <a:close/>
                <a:moveTo>
                  <a:pt x="6068969" y="1649391"/>
                </a:moveTo>
                <a:lnTo>
                  <a:pt x="6068969" y="2089827"/>
                </a:lnTo>
                <a:lnTo>
                  <a:pt x="6193175" y="2089827"/>
                </a:lnTo>
                <a:lnTo>
                  <a:pt x="6193175" y="1649391"/>
                </a:lnTo>
                <a:close/>
                <a:moveTo>
                  <a:pt x="4506869" y="1649391"/>
                </a:moveTo>
                <a:lnTo>
                  <a:pt x="4506869" y="2089827"/>
                </a:lnTo>
                <a:lnTo>
                  <a:pt x="4631075" y="2089827"/>
                </a:lnTo>
                <a:lnTo>
                  <a:pt x="4631075" y="1649391"/>
                </a:lnTo>
                <a:close/>
                <a:moveTo>
                  <a:pt x="7670312" y="1641771"/>
                </a:moveTo>
                <a:cubicBezTo>
                  <a:pt x="7638816" y="1641771"/>
                  <a:pt x="7611512" y="1647105"/>
                  <a:pt x="7588397" y="1657773"/>
                </a:cubicBezTo>
                <a:cubicBezTo>
                  <a:pt x="7565283" y="1668441"/>
                  <a:pt x="7547504" y="1684443"/>
                  <a:pt x="7535057" y="1705779"/>
                </a:cubicBezTo>
                <a:cubicBezTo>
                  <a:pt x="7522611" y="1727115"/>
                  <a:pt x="7516388" y="1753785"/>
                  <a:pt x="7516388" y="1785789"/>
                </a:cubicBezTo>
                <a:lnTo>
                  <a:pt x="7516388" y="1953429"/>
                </a:lnTo>
                <a:cubicBezTo>
                  <a:pt x="7516388" y="1985433"/>
                  <a:pt x="7522611" y="2012103"/>
                  <a:pt x="7535057" y="2033439"/>
                </a:cubicBezTo>
                <a:cubicBezTo>
                  <a:pt x="7547504" y="2054775"/>
                  <a:pt x="7565283" y="2070777"/>
                  <a:pt x="7588397" y="2081445"/>
                </a:cubicBezTo>
                <a:cubicBezTo>
                  <a:pt x="7611512" y="2092113"/>
                  <a:pt x="7638816" y="2097447"/>
                  <a:pt x="7670312" y="2097447"/>
                </a:cubicBezTo>
                <a:cubicBezTo>
                  <a:pt x="7701808" y="2097447"/>
                  <a:pt x="7729113" y="2092113"/>
                  <a:pt x="7752227" y="2081445"/>
                </a:cubicBezTo>
                <a:cubicBezTo>
                  <a:pt x="7775341" y="2070777"/>
                  <a:pt x="7793248" y="2054775"/>
                  <a:pt x="7805948" y="2033439"/>
                </a:cubicBezTo>
                <a:cubicBezTo>
                  <a:pt x="7818648" y="2012103"/>
                  <a:pt x="7824998" y="1985433"/>
                  <a:pt x="7824998" y="1953429"/>
                </a:cubicBezTo>
                <a:lnTo>
                  <a:pt x="7824998" y="1785789"/>
                </a:lnTo>
                <a:cubicBezTo>
                  <a:pt x="7824998" y="1753785"/>
                  <a:pt x="7818648" y="1727115"/>
                  <a:pt x="7805948" y="1705779"/>
                </a:cubicBezTo>
                <a:cubicBezTo>
                  <a:pt x="7793248" y="1684443"/>
                  <a:pt x="7775341" y="1668441"/>
                  <a:pt x="7752227" y="1657773"/>
                </a:cubicBezTo>
                <a:cubicBezTo>
                  <a:pt x="7729113" y="1647105"/>
                  <a:pt x="7701808" y="1641771"/>
                  <a:pt x="7670312" y="1641771"/>
                </a:cubicBezTo>
                <a:close/>
                <a:moveTo>
                  <a:pt x="7316363" y="1641771"/>
                </a:moveTo>
                <a:cubicBezTo>
                  <a:pt x="7284359" y="1641771"/>
                  <a:pt x="7257054" y="1647486"/>
                  <a:pt x="7234448" y="1658916"/>
                </a:cubicBezTo>
                <a:cubicBezTo>
                  <a:pt x="7211842" y="1670346"/>
                  <a:pt x="7194443" y="1686983"/>
                  <a:pt x="7182251" y="1708827"/>
                </a:cubicBezTo>
                <a:cubicBezTo>
                  <a:pt x="7170059" y="1730671"/>
                  <a:pt x="7163963" y="1757341"/>
                  <a:pt x="7163963" y="1788837"/>
                </a:cubicBezTo>
                <a:lnTo>
                  <a:pt x="7163963" y="1950381"/>
                </a:lnTo>
                <a:cubicBezTo>
                  <a:pt x="7163963" y="1981369"/>
                  <a:pt x="7170059" y="2007785"/>
                  <a:pt x="7182251" y="2029629"/>
                </a:cubicBezTo>
                <a:cubicBezTo>
                  <a:pt x="7194443" y="2051473"/>
                  <a:pt x="7211842" y="2068237"/>
                  <a:pt x="7234448" y="2079921"/>
                </a:cubicBezTo>
                <a:cubicBezTo>
                  <a:pt x="7257054" y="2091605"/>
                  <a:pt x="7284359" y="2097447"/>
                  <a:pt x="7316363" y="2097447"/>
                </a:cubicBezTo>
                <a:cubicBezTo>
                  <a:pt x="7347351" y="2097447"/>
                  <a:pt x="7373894" y="2092494"/>
                  <a:pt x="7395992" y="2082588"/>
                </a:cubicBezTo>
                <a:cubicBezTo>
                  <a:pt x="7418090" y="2072682"/>
                  <a:pt x="7435108" y="2057696"/>
                  <a:pt x="7447046" y="2037630"/>
                </a:cubicBezTo>
                <a:cubicBezTo>
                  <a:pt x="7458984" y="2017564"/>
                  <a:pt x="7464953" y="1992799"/>
                  <a:pt x="7464953" y="1963335"/>
                </a:cubicBezTo>
                <a:lnTo>
                  <a:pt x="7464953" y="1909995"/>
                </a:lnTo>
                <a:lnTo>
                  <a:pt x="7345319" y="1909995"/>
                </a:lnTo>
                <a:lnTo>
                  <a:pt x="7345319" y="1968669"/>
                </a:lnTo>
                <a:cubicBezTo>
                  <a:pt x="7345319" y="1979337"/>
                  <a:pt x="7344303" y="1987846"/>
                  <a:pt x="7342271" y="1994196"/>
                </a:cubicBezTo>
                <a:cubicBezTo>
                  <a:pt x="7340239" y="2000546"/>
                  <a:pt x="7337191" y="2005118"/>
                  <a:pt x="7333127" y="2007912"/>
                </a:cubicBezTo>
                <a:cubicBezTo>
                  <a:pt x="7329063" y="2010706"/>
                  <a:pt x="7323729" y="2012103"/>
                  <a:pt x="7317125" y="2012103"/>
                </a:cubicBezTo>
                <a:cubicBezTo>
                  <a:pt x="7307981" y="2012103"/>
                  <a:pt x="7300996" y="2008547"/>
                  <a:pt x="7296170" y="2001435"/>
                </a:cubicBezTo>
                <a:cubicBezTo>
                  <a:pt x="7291344" y="1994323"/>
                  <a:pt x="7288931" y="1980861"/>
                  <a:pt x="7288931" y="1961049"/>
                </a:cubicBezTo>
                <a:lnTo>
                  <a:pt x="7288931" y="1778169"/>
                </a:lnTo>
                <a:cubicBezTo>
                  <a:pt x="7288931" y="1764961"/>
                  <a:pt x="7289947" y="1754674"/>
                  <a:pt x="7291979" y="1747308"/>
                </a:cubicBezTo>
                <a:cubicBezTo>
                  <a:pt x="7294011" y="1739942"/>
                  <a:pt x="7297059" y="1734608"/>
                  <a:pt x="7301123" y="1731306"/>
                </a:cubicBezTo>
                <a:cubicBezTo>
                  <a:pt x="7305187" y="1728004"/>
                  <a:pt x="7310267" y="1726353"/>
                  <a:pt x="7316363" y="1726353"/>
                </a:cubicBezTo>
                <a:cubicBezTo>
                  <a:pt x="7322459" y="1726353"/>
                  <a:pt x="7327666" y="1727623"/>
                  <a:pt x="7331984" y="1730163"/>
                </a:cubicBezTo>
                <a:cubicBezTo>
                  <a:pt x="7336302" y="1732703"/>
                  <a:pt x="7339604" y="1737148"/>
                  <a:pt x="7341890" y="1743498"/>
                </a:cubicBezTo>
                <a:cubicBezTo>
                  <a:pt x="7344176" y="1749848"/>
                  <a:pt x="7345319" y="1758865"/>
                  <a:pt x="7345319" y="1770549"/>
                </a:cubicBezTo>
                <a:lnTo>
                  <a:pt x="7345319" y="1820841"/>
                </a:lnTo>
                <a:lnTo>
                  <a:pt x="7464953" y="1820841"/>
                </a:lnTo>
                <a:lnTo>
                  <a:pt x="7464953" y="1774359"/>
                </a:lnTo>
                <a:cubicBezTo>
                  <a:pt x="7464953" y="1744387"/>
                  <a:pt x="7459111" y="1719622"/>
                  <a:pt x="7447427" y="1700064"/>
                </a:cubicBezTo>
                <a:cubicBezTo>
                  <a:pt x="7435743" y="1680506"/>
                  <a:pt x="7418852" y="1665901"/>
                  <a:pt x="7396754" y="1656249"/>
                </a:cubicBezTo>
                <a:cubicBezTo>
                  <a:pt x="7374656" y="1646597"/>
                  <a:pt x="7347859" y="1641771"/>
                  <a:pt x="7316363" y="1641771"/>
                </a:cubicBezTo>
                <a:close/>
                <a:moveTo>
                  <a:pt x="6390152" y="1641771"/>
                </a:moveTo>
                <a:cubicBezTo>
                  <a:pt x="6366276" y="1641771"/>
                  <a:pt x="6343924" y="1646851"/>
                  <a:pt x="6323096" y="1657011"/>
                </a:cubicBezTo>
                <a:cubicBezTo>
                  <a:pt x="6302268" y="1667171"/>
                  <a:pt x="6285631" y="1681395"/>
                  <a:pt x="6273185" y="1699683"/>
                </a:cubicBezTo>
                <a:cubicBezTo>
                  <a:pt x="6260739" y="1717971"/>
                  <a:pt x="6254516" y="1739053"/>
                  <a:pt x="6254516" y="1762929"/>
                </a:cubicBezTo>
                <a:cubicBezTo>
                  <a:pt x="6254516" y="1790361"/>
                  <a:pt x="6261247" y="1813348"/>
                  <a:pt x="6274709" y="1831890"/>
                </a:cubicBezTo>
                <a:cubicBezTo>
                  <a:pt x="6288171" y="1850432"/>
                  <a:pt x="6306586" y="1869609"/>
                  <a:pt x="6329954" y="1889421"/>
                </a:cubicBezTo>
                <a:lnTo>
                  <a:pt x="6361958" y="1916091"/>
                </a:lnTo>
                <a:cubicBezTo>
                  <a:pt x="6384818" y="1934887"/>
                  <a:pt x="6400693" y="1949111"/>
                  <a:pt x="6409583" y="1958763"/>
                </a:cubicBezTo>
                <a:cubicBezTo>
                  <a:pt x="6418473" y="1968415"/>
                  <a:pt x="6422918" y="1979083"/>
                  <a:pt x="6422918" y="1990767"/>
                </a:cubicBezTo>
                <a:cubicBezTo>
                  <a:pt x="6422918" y="1997879"/>
                  <a:pt x="6420505" y="2003467"/>
                  <a:pt x="6415679" y="2007531"/>
                </a:cubicBezTo>
                <a:cubicBezTo>
                  <a:pt x="6410853" y="2011595"/>
                  <a:pt x="6403614" y="2013627"/>
                  <a:pt x="6393962" y="2013627"/>
                </a:cubicBezTo>
                <a:cubicBezTo>
                  <a:pt x="6380754" y="2013627"/>
                  <a:pt x="6368689" y="2007912"/>
                  <a:pt x="6357767" y="1996482"/>
                </a:cubicBezTo>
                <a:cubicBezTo>
                  <a:pt x="6346845" y="1985052"/>
                  <a:pt x="6337320" y="1969431"/>
                  <a:pt x="6329192" y="1949619"/>
                </a:cubicBezTo>
                <a:lnTo>
                  <a:pt x="6244610" y="1986957"/>
                </a:lnTo>
                <a:cubicBezTo>
                  <a:pt x="6260866" y="2026073"/>
                  <a:pt x="6281821" y="2054267"/>
                  <a:pt x="6307475" y="2071539"/>
                </a:cubicBezTo>
                <a:cubicBezTo>
                  <a:pt x="6333129" y="2088811"/>
                  <a:pt x="6365260" y="2097447"/>
                  <a:pt x="6403868" y="2097447"/>
                </a:cubicBezTo>
                <a:cubicBezTo>
                  <a:pt x="6427236" y="2097447"/>
                  <a:pt x="6449207" y="2092875"/>
                  <a:pt x="6469781" y="2083731"/>
                </a:cubicBezTo>
                <a:cubicBezTo>
                  <a:pt x="6490355" y="2074587"/>
                  <a:pt x="6506992" y="2060998"/>
                  <a:pt x="6519692" y="2042964"/>
                </a:cubicBezTo>
                <a:cubicBezTo>
                  <a:pt x="6532392" y="2024930"/>
                  <a:pt x="6538742" y="2003213"/>
                  <a:pt x="6538742" y="1977813"/>
                </a:cubicBezTo>
                <a:cubicBezTo>
                  <a:pt x="6538742" y="1959017"/>
                  <a:pt x="6534805" y="1942253"/>
                  <a:pt x="6526931" y="1927521"/>
                </a:cubicBezTo>
                <a:cubicBezTo>
                  <a:pt x="6519057" y="1912789"/>
                  <a:pt x="6509024" y="1899327"/>
                  <a:pt x="6496832" y="1887135"/>
                </a:cubicBezTo>
                <a:cubicBezTo>
                  <a:pt x="6484640" y="1874943"/>
                  <a:pt x="6472194" y="1863513"/>
                  <a:pt x="6459494" y="1852845"/>
                </a:cubicBezTo>
                <a:lnTo>
                  <a:pt x="6428252" y="1825413"/>
                </a:lnTo>
                <a:cubicBezTo>
                  <a:pt x="6408948" y="1809665"/>
                  <a:pt x="6393835" y="1796203"/>
                  <a:pt x="6382913" y="1785027"/>
                </a:cubicBezTo>
                <a:cubicBezTo>
                  <a:pt x="6371991" y="1773851"/>
                  <a:pt x="6366530" y="1763437"/>
                  <a:pt x="6366530" y="1753785"/>
                </a:cubicBezTo>
                <a:cubicBezTo>
                  <a:pt x="6366530" y="1746165"/>
                  <a:pt x="6368943" y="1740069"/>
                  <a:pt x="6373769" y="1735497"/>
                </a:cubicBezTo>
                <a:cubicBezTo>
                  <a:pt x="6378595" y="1730925"/>
                  <a:pt x="6385072" y="1728639"/>
                  <a:pt x="6393200" y="1728639"/>
                </a:cubicBezTo>
                <a:cubicBezTo>
                  <a:pt x="6402344" y="1728639"/>
                  <a:pt x="6410853" y="1731941"/>
                  <a:pt x="6418727" y="1738545"/>
                </a:cubicBezTo>
                <a:cubicBezTo>
                  <a:pt x="6426601" y="1745149"/>
                  <a:pt x="6433332" y="1753277"/>
                  <a:pt x="6438920" y="1762929"/>
                </a:cubicBezTo>
                <a:cubicBezTo>
                  <a:pt x="6444508" y="1772581"/>
                  <a:pt x="6448826" y="1782233"/>
                  <a:pt x="6451874" y="1791885"/>
                </a:cubicBezTo>
                <a:lnTo>
                  <a:pt x="6531884" y="1755309"/>
                </a:lnTo>
                <a:cubicBezTo>
                  <a:pt x="6522232" y="1719241"/>
                  <a:pt x="6505214" y="1691301"/>
                  <a:pt x="6480830" y="1671489"/>
                </a:cubicBezTo>
                <a:cubicBezTo>
                  <a:pt x="6456446" y="1651677"/>
                  <a:pt x="6426220" y="1641771"/>
                  <a:pt x="6390152" y="1641771"/>
                </a:cubicBezTo>
                <a:close/>
                <a:moveTo>
                  <a:pt x="5116850" y="1641771"/>
                </a:moveTo>
                <a:cubicBezTo>
                  <a:pt x="5085354" y="1641771"/>
                  <a:pt x="5058049" y="1647486"/>
                  <a:pt x="5034935" y="1658916"/>
                </a:cubicBezTo>
                <a:cubicBezTo>
                  <a:pt x="5011822" y="1670346"/>
                  <a:pt x="4994169" y="1686983"/>
                  <a:pt x="4981976" y="1708827"/>
                </a:cubicBezTo>
                <a:cubicBezTo>
                  <a:pt x="4969784" y="1730671"/>
                  <a:pt x="4963688" y="1757341"/>
                  <a:pt x="4963688" y="1788837"/>
                </a:cubicBezTo>
                <a:lnTo>
                  <a:pt x="4963688" y="1950381"/>
                </a:lnTo>
                <a:cubicBezTo>
                  <a:pt x="4963688" y="1981369"/>
                  <a:pt x="4969784" y="2007912"/>
                  <a:pt x="4981976" y="2030010"/>
                </a:cubicBezTo>
                <a:cubicBezTo>
                  <a:pt x="4994169" y="2052108"/>
                  <a:pt x="5011694" y="2068872"/>
                  <a:pt x="5034555" y="2080302"/>
                </a:cubicBezTo>
                <a:cubicBezTo>
                  <a:pt x="5057414" y="2091732"/>
                  <a:pt x="5084846" y="2097447"/>
                  <a:pt x="5116850" y="2097447"/>
                </a:cubicBezTo>
                <a:cubicBezTo>
                  <a:pt x="5162570" y="2097447"/>
                  <a:pt x="5198384" y="2086144"/>
                  <a:pt x="5224292" y="2063538"/>
                </a:cubicBezTo>
                <a:cubicBezTo>
                  <a:pt x="5250200" y="2040932"/>
                  <a:pt x="5263154" y="2007277"/>
                  <a:pt x="5263154" y="1962573"/>
                </a:cubicBezTo>
                <a:lnTo>
                  <a:pt x="5263154" y="1919901"/>
                </a:lnTo>
                <a:lnTo>
                  <a:pt x="5148854" y="1919901"/>
                </a:lnTo>
                <a:lnTo>
                  <a:pt x="5148854" y="1966383"/>
                </a:lnTo>
                <a:cubicBezTo>
                  <a:pt x="5148854" y="1977051"/>
                  <a:pt x="5147457" y="1985433"/>
                  <a:pt x="5144664" y="1991529"/>
                </a:cubicBezTo>
                <a:cubicBezTo>
                  <a:pt x="5141869" y="1997625"/>
                  <a:pt x="5138059" y="2002070"/>
                  <a:pt x="5133233" y="2004864"/>
                </a:cubicBezTo>
                <a:cubicBezTo>
                  <a:pt x="5128407" y="2007658"/>
                  <a:pt x="5122946" y="2009055"/>
                  <a:pt x="5116850" y="2009055"/>
                </a:cubicBezTo>
                <a:cubicBezTo>
                  <a:pt x="5110754" y="2009055"/>
                  <a:pt x="5105420" y="2007531"/>
                  <a:pt x="5100848" y="2004483"/>
                </a:cubicBezTo>
                <a:cubicBezTo>
                  <a:pt x="5096276" y="2001435"/>
                  <a:pt x="5092720" y="1996355"/>
                  <a:pt x="5090180" y="1989243"/>
                </a:cubicBezTo>
                <a:cubicBezTo>
                  <a:pt x="5087641" y="1982131"/>
                  <a:pt x="5086370" y="1972987"/>
                  <a:pt x="5086370" y="1961811"/>
                </a:cubicBezTo>
                <a:lnTo>
                  <a:pt x="5086370" y="1877229"/>
                </a:lnTo>
                <a:lnTo>
                  <a:pt x="5263154" y="1877229"/>
                </a:lnTo>
                <a:lnTo>
                  <a:pt x="5263154" y="1788837"/>
                </a:lnTo>
                <a:cubicBezTo>
                  <a:pt x="5263154" y="1756833"/>
                  <a:pt x="5257693" y="1729909"/>
                  <a:pt x="5246771" y="1708065"/>
                </a:cubicBezTo>
                <a:cubicBezTo>
                  <a:pt x="5235849" y="1686221"/>
                  <a:pt x="5219593" y="1669711"/>
                  <a:pt x="5198003" y="1658535"/>
                </a:cubicBezTo>
                <a:cubicBezTo>
                  <a:pt x="5176413" y="1647359"/>
                  <a:pt x="5149362" y="1641771"/>
                  <a:pt x="5116850" y="1641771"/>
                </a:cubicBezTo>
                <a:close/>
                <a:moveTo>
                  <a:pt x="4304177" y="1641771"/>
                </a:moveTo>
                <a:cubicBezTo>
                  <a:pt x="4280301" y="1641771"/>
                  <a:pt x="4257949" y="1646851"/>
                  <a:pt x="4237121" y="1657011"/>
                </a:cubicBezTo>
                <a:cubicBezTo>
                  <a:pt x="4216293" y="1667171"/>
                  <a:pt x="4199657" y="1681395"/>
                  <a:pt x="4187210" y="1699683"/>
                </a:cubicBezTo>
                <a:cubicBezTo>
                  <a:pt x="4174765" y="1717971"/>
                  <a:pt x="4168541" y="1739053"/>
                  <a:pt x="4168541" y="1762929"/>
                </a:cubicBezTo>
                <a:cubicBezTo>
                  <a:pt x="4168541" y="1790361"/>
                  <a:pt x="4175272" y="1813348"/>
                  <a:pt x="4188734" y="1831890"/>
                </a:cubicBezTo>
                <a:cubicBezTo>
                  <a:pt x="4202197" y="1850432"/>
                  <a:pt x="4220611" y="1869609"/>
                  <a:pt x="4243979" y="1889421"/>
                </a:cubicBezTo>
                <a:lnTo>
                  <a:pt x="4275983" y="1916091"/>
                </a:lnTo>
                <a:cubicBezTo>
                  <a:pt x="4298843" y="1934887"/>
                  <a:pt x="4314718" y="1949111"/>
                  <a:pt x="4323608" y="1958763"/>
                </a:cubicBezTo>
                <a:cubicBezTo>
                  <a:pt x="4332499" y="1968415"/>
                  <a:pt x="4336943" y="1979083"/>
                  <a:pt x="4336943" y="1990767"/>
                </a:cubicBezTo>
                <a:cubicBezTo>
                  <a:pt x="4336943" y="1997879"/>
                  <a:pt x="4334530" y="2003467"/>
                  <a:pt x="4329704" y="2007531"/>
                </a:cubicBezTo>
                <a:cubicBezTo>
                  <a:pt x="4324878" y="2011595"/>
                  <a:pt x="4317640" y="2013627"/>
                  <a:pt x="4307987" y="2013627"/>
                </a:cubicBezTo>
                <a:cubicBezTo>
                  <a:pt x="4294779" y="2013627"/>
                  <a:pt x="4282714" y="2007912"/>
                  <a:pt x="4271792" y="1996482"/>
                </a:cubicBezTo>
                <a:cubicBezTo>
                  <a:pt x="4260870" y="1985052"/>
                  <a:pt x="4251345" y="1969431"/>
                  <a:pt x="4243217" y="1949619"/>
                </a:cubicBezTo>
                <a:lnTo>
                  <a:pt x="4158635" y="1986957"/>
                </a:lnTo>
                <a:cubicBezTo>
                  <a:pt x="4174891" y="2026073"/>
                  <a:pt x="4195846" y="2054267"/>
                  <a:pt x="4221500" y="2071539"/>
                </a:cubicBezTo>
                <a:cubicBezTo>
                  <a:pt x="4247154" y="2088811"/>
                  <a:pt x="4279285" y="2097447"/>
                  <a:pt x="4317893" y="2097447"/>
                </a:cubicBezTo>
                <a:cubicBezTo>
                  <a:pt x="4341261" y="2097447"/>
                  <a:pt x="4363232" y="2092875"/>
                  <a:pt x="4383806" y="2083731"/>
                </a:cubicBezTo>
                <a:cubicBezTo>
                  <a:pt x="4404380" y="2074587"/>
                  <a:pt x="4421017" y="2060998"/>
                  <a:pt x="4433717" y="2042964"/>
                </a:cubicBezTo>
                <a:cubicBezTo>
                  <a:pt x="4446417" y="2024930"/>
                  <a:pt x="4452768" y="2003213"/>
                  <a:pt x="4452768" y="1977813"/>
                </a:cubicBezTo>
                <a:cubicBezTo>
                  <a:pt x="4452768" y="1959017"/>
                  <a:pt x="4448830" y="1942253"/>
                  <a:pt x="4440956" y="1927521"/>
                </a:cubicBezTo>
                <a:cubicBezTo>
                  <a:pt x="4433082" y="1912789"/>
                  <a:pt x="4423049" y="1899327"/>
                  <a:pt x="4410857" y="1887135"/>
                </a:cubicBezTo>
                <a:cubicBezTo>
                  <a:pt x="4398665" y="1874943"/>
                  <a:pt x="4386219" y="1863513"/>
                  <a:pt x="4373519" y="1852845"/>
                </a:cubicBezTo>
                <a:lnTo>
                  <a:pt x="4342277" y="1825413"/>
                </a:lnTo>
                <a:cubicBezTo>
                  <a:pt x="4322973" y="1809665"/>
                  <a:pt x="4307860" y="1796203"/>
                  <a:pt x="4296938" y="1785027"/>
                </a:cubicBezTo>
                <a:cubicBezTo>
                  <a:pt x="4286016" y="1773851"/>
                  <a:pt x="4280555" y="1763437"/>
                  <a:pt x="4280555" y="1753785"/>
                </a:cubicBezTo>
                <a:cubicBezTo>
                  <a:pt x="4280555" y="1746165"/>
                  <a:pt x="4282968" y="1740069"/>
                  <a:pt x="4287794" y="1735497"/>
                </a:cubicBezTo>
                <a:cubicBezTo>
                  <a:pt x="4292621" y="1730925"/>
                  <a:pt x="4299097" y="1728639"/>
                  <a:pt x="4307225" y="1728639"/>
                </a:cubicBezTo>
                <a:cubicBezTo>
                  <a:pt x="4316369" y="1728639"/>
                  <a:pt x="4324878" y="1731941"/>
                  <a:pt x="4332752" y="1738545"/>
                </a:cubicBezTo>
                <a:cubicBezTo>
                  <a:pt x="4340626" y="1745149"/>
                  <a:pt x="4347357" y="1753277"/>
                  <a:pt x="4352945" y="1762929"/>
                </a:cubicBezTo>
                <a:cubicBezTo>
                  <a:pt x="4358533" y="1772581"/>
                  <a:pt x="4362851" y="1782233"/>
                  <a:pt x="4365899" y="1791885"/>
                </a:cubicBezTo>
                <a:lnTo>
                  <a:pt x="4445909" y="1755309"/>
                </a:lnTo>
                <a:cubicBezTo>
                  <a:pt x="4436257" y="1719241"/>
                  <a:pt x="4419239" y="1691301"/>
                  <a:pt x="4394855" y="1671489"/>
                </a:cubicBezTo>
                <a:cubicBezTo>
                  <a:pt x="4370471" y="1651677"/>
                  <a:pt x="4340246" y="1641771"/>
                  <a:pt x="4304177" y="1641771"/>
                </a:cubicBezTo>
                <a:close/>
                <a:moveTo>
                  <a:pt x="3773826" y="1641771"/>
                </a:moveTo>
                <a:cubicBezTo>
                  <a:pt x="3742329" y="1641771"/>
                  <a:pt x="3715024" y="1647486"/>
                  <a:pt x="3691910" y="1658916"/>
                </a:cubicBezTo>
                <a:cubicBezTo>
                  <a:pt x="3668796" y="1670346"/>
                  <a:pt x="3651144" y="1686983"/>
                  <a:pt x="3638951" y="1708827"/>
                </a:cubicBezTo>
                <a:cubicBezTo>
                  <a:pt x="3626759" y="1730671"/>
                  <a:pt x="3620663" y="1757341"/>
                  <a:pt x="3620663" y="1788837"/>
                </a:cubicBezTo>
                <a:lnTo>
                  <a:pt x="3620663" y="1950381"/>
                </a:lnTo>
                <a:cubicBezTo>
                  <a:pt x="3620663" y="1981369"/>
                  <a:pt x="3626759" y="2007912"/>
                  <a:pt x="3638951" y="2030010"/>
                </a:cubicBezTo>
                <a:cubicBezTo>
                  <a:pt x="3651144" y="2052108"/>
                  <a:pt x="3668669" y="2068872"/>
                  <a:pt x="3691529" y="2080302"/>
                </a:cubicBezTo>
                <a:cubicBezTo>
                  <a:pt x="3714389" y="2091732"/>
                  <a:pt x="3741821" y="2097447"/>
                  <a:pt x="3773826" y="2097447"/>
                </a:cubicBezTo>
                <a:cubicBezTo>
                  <a:pt x="3819546" y="2097447"/>
                  <a:pt x="3855360" y="2086144"/>
                  <a:pt x="3881267" y="2063538"/>
                </a:cubicBezTo>
                <a:cubicBezTo>
                  <a:pt x="3907175" y="2040932"/>
                  <a:pt x="3920129" y="2007277"/>
                  <a:pt x="3920129" y="1962573"/>
                </a:cubicBezTo>
                <a:lnTo>
                  <a:pt x="3920129" y="1919901"/>
                </a:lnTo>
                <a:lnTo>
                  <a:pt x="3805829" y="1919901"/>
                </a:lnTo>
                <a:lnTo>
                  <a:pt x="3805829" y="1966383"/>
                </a:lnTo>
                <a:cubicBezTo>
                  <a:pt x="3805829" y="1977051"/>
                  <a:pt x="3804432" y="1985433"/>
                  <a:pt x="3801638" y="1991529"/>
                </a:cubicBezTo>
                <a:cubicBezTo>
                  <a:pt x="3798845" y="1997625"/>
                  <a:pt x="3795034" y="2002070"/>
                  <a:pt x="3790208" y="2004864"/>
                </a:cubicBezTo>
                <a:cubicBezTo>
                  <a:pt x="3785382" y="2007658"/>
                  <a:pt x="3779921" y="2009055"/>
                  <a:pt x="3773826" y="2009055"/>
                </a:cubicBezTo>
                <a:cubicBezTo>
                  <a:pt x="3767729" y="2009055"/>
                  <a:pt x="3762395" y="2007531"/>
                  <a:pt x="3757823" y="2004483"/>
                </a:cubicBezTo>
                <a:cubicBezTo>
                  <a:pt x="3753251" y="2001435"/>
                  <a:pt x="3749695" y="1996355"/>
                  <a:pt x="3747155" y="1989243"/>
                </a:cubicBezTo>
                <a:cubicBezTo>
                  <a:pt x="3744615" y="1982131"/>
                  <a:pt x="3743345" y="1972987"/>
                  <a:pt x="3743345" y="1961811"/>
                </a:cubicBezTo>
                <a:lnTo>
                  <a:pt x="3743345" y="1877229"/>
                </a:lnTo>
                <a:lnTo>
                  <a:pt x="3920129" y="1877229"/>
                </a:lnTo>
                <a:lnTo>
                  <a:pt x="3920129" y="1788837"/>
                </a:lnTo>
                <a:cubicBezTo>
                  <a:pt x="3920129" y="1756833"/>
                  <a:pt x="3914668" y="1729909"/>
                  <a:pt x="3903747" y="1708065"/>
                </a:cubicBezTo>
                <a:cubicBezTo>
                  <a:pt x="3892824" y="1686221"/>
                  <a:pt x="3876568" y="1669711"/>
                  <a:pt x="3854978" y="1658535"/>
                </a:cubicBezTo>
                <a:cubicBezTo>
                  <a:pt x="3833389" y="1647359"/>
                  <a:pt x="3806338" y="1641771"/>
                  <a:pt x="3773826" y="1641771"/>
                </a:cubicBezTo>
                <a:close/>
                <a:moveTo>
                  <a:pt x="8123321" y="1641009"/>
                </a:moveTo>
                <a:cubicBezTo>
                  <a:pt x="8105033" y="1641009"/>
                  <a:pt x="8087126" y="1644311"/>
                  <a:pt x="8069600" y="1650915"/>
                </a:cubicBezTo>
                <a:cubicBezTo>
                  <a:pt x="8052074" y="1657519"/>
                  <a:pt x="8035183" y="1668695"/>
                  <a:pt x="8018927" y="1684443"/>
                </a:cubicBezTo>
                <a:lnTo>
                  <a:pt x="8018927" y="1649391"/>
                </a:lnTo>
                <a:lnTo>
                  <a:pt x="7897007" y="1649391"/>
                </a:lnTo>
                <a:lnTo>
                  <a:pt x="7897007" y="2089827"/>
                </a:lnTo>
                <a:lnTo>
                  <a:pt x="8018927" y="2089827"/>
                </a:lnTo>
                <a:lnTo>
                  <a:pt x="8018927" y="1742355"/>
                </a:lnTo>
                <a:cubicBezTo>
                  <a:pt x="8026039" y="1737275"/>
                  <a:pt x="8033279" y="1733338"/>
                  <a:pt x="8040644" y="1730544"/>
                </a:cubicBezTo>
                <a:cubicBezTo>
                  <a:pt x="8048010" y="1727750"/>
                  <a:pt x="8054487" y="1726353"/>
                  <a:pt x="8060075" y="1726353"/>
                </a:cubicBezTo>
                <a:cubicBezTo>
                  <a:pt x="8068712" y="1726353"/>
                  <a:pt x="8075315" y="1729020"/>
                  <a:pt x="8079887" y="1734354"/>
                </a:cubicBezTo>
                <a:cubicBezTo>
                  <a:pt x="8084459" y="1739688"/>
                  <a:pt x="8086745" y="1748451"/>
                  <a:pt x="8086745" y="1760643"/>
                </a:cubicBezTo>
                <a:lnTo>
                  <a:pt x="8086745" y="2089827"/>
                </a:lnTo>
                <a:lnTo>
                  <a:pt x="8207141" y="2089827"/>
                </a:lnTo>
                <a:lnTo>
                  <a:pt x="8207141" y="1747689"/>
                </a:lnTo>
                <a:cubicBezTo>
                  <a:pt x="8207141" y="1746673"/>
                  <a:pt x="8207141" y="1745784"/>
                  <a:pt x="8207141" y="1745022"/>
                </a:cubicBezTo>
                <a:cubicBezTo>
                  <a:pt x="8207141" y="1744260"/>
                  <a:pt x="8207141" y="1743371"/>
                  <a:pt x="8207141" y="1742355"/>
                </a:cubicBezTo>
                <a:cubicBezTo>
                  <a:pt x="8214254" y="1737275"/>
                  <a:pt x="8221619" y="1733338"/>
                  <a:pt x="8229239" y="1730544"/>
                </a:cubicBezTo>
                <a:cubicBezTo>
                  <a:pt x="8236859" y="1727750"/>
                  <a:pt x="8243209" y="1726353"/>
                  <a:pt x="8248289" y="1726353"/>
                </a:cubicBezTo>
                <a:cubicBezTo>
                  <a:pt x="8256925" y="1726353"/>
                  <a:pt x="8263402" y="1729020"/>
                  <a:pt x="8267720" y="1734354"/>
                </a:cubicBezTo>
                <a:cubicBezTo>
                  <a:pt x="8272038" y="1739688"/>
                  <a:pt x="8274197" y="1748451"/>
                  <a:pt x="8274197" y="1760643"/>
                </a:cubicBezTo>
                <a:lnTo>
                  <a:pt x="8274197" y="2089827"/>
                </a:lnTo>
                <a:lnTo>
                  <a:pt x="8396116" y="2089827"/>
                </a:lnTo>
                <a:lnTo>
                  <a:pt x="8396116" y="1747689"/>
                </a:lnTo>
                <a:cubicBezTo>
                  <a:pt x="8396116" y="1725337"/>
                  <a:pt x="8392561" y="1706160"/>
                  <a:pt x="8385449" y="1690158"/>
                </a:cubicBezTo>
                <a:cubicBezTo>
                  <a:pt x="8378337" y="1674156"/>
                  <a:pt x="8368431" y="1661964"/>
                  <a:pt x="8355731" y="1653582"/>
                </a:cubicBezTo>
                <a:cubicBezTo>
                  <a:pt x="8343031" y="1645200"/>
                  <a:pt x="8328045" y="1641009"/>
                  <a:pt x="8310773" y="1641009"/>
                </a:cubicBezTo>
                <a:cubicBezTo>
                  <a:pt x="8291469" y="1641009"/>
                  <a:pt x="8272292" y="1644946"/>
                  <a:pt x="8253242" y="1652820"/>
                </a:cubicBezTo>
                <a:cubicBezTo>
                  <a:pt x="8234192" y="1660694"/>
                  <a:pt x="8216031" y="1674283"/>
                  <a:pt x="8198759" y="1693587"/>
                </a:cubicBezTo>
                <a:cubicBezTo>
                  <a:pt x="8192155" y="1676315"/>
                  <a:pt x="8182376" y="1663234"/>
                  <a:pt x="8169422" y="1654344"/>
                </a:cubicBezTo>
                <a:cubicBezTo>
                  <a:pt x="8156468" y="1645454"/>
                  <a:pt x="8141101" y="1641009"/>
                  <a:pt x="8123321" y="1641009"/>
                </a:cubicBezTo>
                <a:close/>
                <a:moveTo>
                  <a:pt x="4719086" y="1515279"/>
                </a:moveTo>
                <a:lnTo>
                  <a:pt x="4719086" y="1649391"/>
                </a:lnTo>
                <a:lnTo>
                  <a:pt x="4676414" y="1649391"/>
                </a:lnTo>
                <a:lnTo>
                  <a:pt x="4676414" y="1730925"/>
                </a:lnTo>
                <a:lnTo>
                  <a:pt x="4719086" y="1730925"/>
                </a:lnTo>
                <a:lnTo>
                  <a:pt x="4719086" y="1970193"/>
                </a:lnTo>
                <a:cubicBezTo>
                  <a:pt x="4719086" y="1996609"/>
                  <a:pt x="4722388" y="2019088"/>
                  <a:pt x="4728992" y="2037630"/>
                </a:cubicBezTo>
                <a:cubicBezTo>
                  <a:pt x="4735596" y="2056172"/>
                  <a:pt x="4747915" y="2070269"/>
                  <a:pt x="4765949" y="2079921"/>
                </a:cubicBezTo>
                <a:cubicBezTo>
                  <a:pt x="4783983" y="2089573"/>
                  <a:pt x="4809510" y="2094399"/>
                  <a:pt x="4842530" y="2094399"/>
                </a:cubicBezTo>
                <a:cubicBezTo>
                  <a:pt x="4857262" y="2094399"/>
                  <a:pt x="4871740" y="2093637"/>
                  <a:pt x="4885964" y="2092113"/>
                </a:cubicBezTo>
                <a:cubicBezTo>
                  <a:pt x="4900188" y="2090589"/>
                  <a:pt x="4910602" y="2089319"/>
                  <a:pt x="4917206" y="2088303"/>
                </a:cubicBezTo>
                <a:lnTo>
                  <a:pt x="4917206" y="1990767"/>
                </a:lnTo>
                <a:cubicBezTo>
                  <a:pt x="4912634" y="1991275"/>
                  <a:pt x="4907554" y="1991910"/>
                  <a:pt x="4901966" y="1992672"/>
                </a:cubicBezTo>
                <a:cubicBezTo>
                  <a:pt x="4896378" y="1993434"/>
                  <a:pt x="4890282" y="1993815"/>
                  <a:pt x="4883678" y="1993815"/>
                </a:cubicBezTo>
                <a:cubicBezTo>
                  <a:pt x="4872502" y="1993815"/>
                  <a:pt x="4863231" y="1991021"/>
                  <a:pt x="4855865" y="1985433"/>
                </a:cubicBezTo>
                <a:cubicBezTo>
                  <a:pt x="4848499" y="1979845"/>
                  <a:pt x="4844816" y="1970701"/>
                  <a:pt x="4844816" y="1958001"/>
                </a:cubicBezTo>
                <a:lnTo>
                  <a:pt x="4844816" y="1730925"/>
                </a:lnTo>
                <a:lnTo>
                  <a:pt x="4907300" y="1730925"/>
                </a:lnTo>
                <a:lnTo>
                  <a:pt x="4907300" y="1649391"/>
                </a:lnTo>
                <a:lnTo>
                  <a:pt x="4844816" y="1649391"/>
                </a:lnTo>
                <a:lnTo>
                  <a:pt x="4844816" y="1515279"/>
                </a:lnTo>
                <a:close/>
                <a:moveTo>
                  <a:pt x="6068207" y="1488609"/>
                </a:moveTo>
                <a:lnTo>
                  <a:pt x="6068207" y="1574715"/>
                </a:lnTo>
                <a:lnTo>
                  <a:pt x="6193175" y="1574715"/>
                </a:lnTo>
                <a:lnTo>
                  <a:pt x="6193175" y="1488609"/>
                </a:lnTo>
                <a:close/>
                <a:moveTo>
                  <a:pt x="4506107" y="1488609"/>
                </a:moveTo>
                <a:lnTo>
                  <a:pt x="4506107" y="1574715"/>
                </a:lnTo>
                <a:lnTo>
                  <a:pt x="4631075" y="1574715"/>
                </a:lnTo>
                <a:lnTo>
                  <a:pt x="4631075" y="1488609"/>
                </a:lnTo>
                <a:close/>
                <a:moveTo>
                  <a:pt x="6592844" y="1472607"/>
                </a:moveTo>
                <a:lnTo>
                  <a:pt x="6592844" y="2089827"/>
                </a:lnTo>
                <a:lnTo>
                  <a:pt x="6716288" y="2089827"/>
                </a:lnTo>
                <a:lnTo>
                  <a:pt x="6716288" y="1745403"/>
                </a:lnTo>
                <a:cubicBezTo>
                  <a:pt x="6723908" y="1740323"/>
                  <a:pt x="6731274" y="1736386"/>
                  <a:pt x="6738386" y="1733592"/>
                </a:cubicBezTo>
                <a:cubicBezTo>
                  <a:pt x="6745498" y="1730798"/>
                  <a:pt x="6751594" y="1729401"/>
                  <a:pt x="6756674" y="1729401"/>
                </a:cubicBezTo>
                <a:cubicBezTo>
                  <a:pt x="6766326" y="1729401"/>
                  <a:pt x="6772930" y="1732195"/>
                  <a:pt x="6776486" y="1737783"/>
                </a:cubicBezTo>
                <a:cubicBezTo>
                  <a:pt x="6780042" y="1743371"/>
                  <a:pt x="6781820" y="1751499"/>
                  <a:pt x="6781820" y="1762167"/>
                </a:cubicBezTo>
                <a:lnTo>
                  <a:pt x="6781820" y="2089827"/>
                </a:lnTo>
                <a:lnTo>
                  <a:pt x="6905264" y="2089827"/>
                </a:lnTo>
                <a:lnTo>
                  <a:pt x="6905264" y="1744641"/>
                </a:lnTo>
                <a:cubicBezTo>
                  <a:pt x="6905264" y="1724829"/>
                  <a:pt x="6902216" y="1707176"/>
                  <a:pt x="6896120" y="1691682"/>
                </a:cubicBezTo>
                <a:cubicBezTo>
                  <a:pt x="6890024" y="1676188"/>
                  <a:pt x="6881007" y="1663996"/>
                  <a:pt x="6869069" y="1655106"/>
                </a:cubicBezTo>
                <a:cubicBezTo>
                  <a:pt x="6857131" y="1646216"/>
                  <a:pt x="6842272" y="1641771"/>
                  <a:pt x="6824492" y="1641771"/>
                </a:cubicBezTo>
                <a:cubicBezTo>
                  <a:pt x="6804172" y="1641771"/>
                  <a:pt x="6785122" y="1645454"/>
                  <a:pt x="6767342" y="1652820"/>
                </a:cubicBezTo>
                <a:cubicBezTo>
                  <a:pt x="6749562" y="1660186"/>
                  <a:pt x="6732544" y="1671997"/>
                  <a:pt x="6716288" y="1688253"/>
                </a:cubicBezTo>
                <a:lnTo>
                  <a:pt x="6716288" y="1472607"/>
                </a:lnTo>
                <a:close/>
                <a:moveTo>
                  <a:pt x="5516519" y="1472607"/>
                </a:moveTo>
                <a:lnTo>
                  <a:pt x="5591195" y="2089827"/>
                </a:lnTo>
                <a:lnTo>
                  <a:pt x="5711591" y="2089827"/>
                </a:lnTo>
                <a:lnTo>
                  <a:pt x="5761121" y="1717209"/>
                </a:lnTo>
                <a:lnTo>
                  <a:pt x="5813699" y="2089827"/>
                </a:lnTo>
                <a:lnTo>
                  <a:pt x="5932571" y="2089827"/>
                </a:lnTo>
                <a:lnTo>
                  <a:pt x="6006485" y="1472607"/>
                </a:lnTo>
                <a:lnTo>
                  <a:pt x="5892185" y="1472607"/>
                </a:lnTo>
                <a:lnTo>
                  <a:pt x="5854847" y="1829985"/>
                </a:lnTo>
                <a:lnTo>
                  <a:pt x="5806079" y="1473369"/>
                </a:lnTo>
                <a:lnTo>
                  <a:pt x="5715401" y="1473369"/>
                </a:lnTo>
                <a:lnTo>
                  <a:pt x="5668919" y="1832271"/>
                </a:lnTo>
                <a:lnTo>
                  <a:pt x="5632343" y="1472607"/>
                </a:lnTo>
                <a:close/>
                <a:moveTo>
                  <a:pt x="3425592" y="1472607"/>
                </a:moveTo>
                <a:lnTo>
                  <a:pt x="3425592" y="2089827"/>
                </a:lnTo>
                <a:lnTo>
                  <a:pt x="3549035" y="2089827"/>
                </a:lnTo>
                <a:lnTo>
                  <a:pt x="3549035" y="1472607"/>
                </a:lnTo>
                <a:close/>
                <a:moveTo>
                  <a:pt x="4399808" y="956733"/>
                </a:moveTo>
                <a:lnTo>
                  <a:pt x="4399808" y="1077129"/>
                </a:lnTo>
                <a:cubicBezTo>
                  <a:pt x="4397268" y="1080685"/>
                  <a:pt x="4394220" y="1084241"/>
                  <a:pt x="4390664" y="1087797"/>
                </a:cubicBezTo>
                <a:cubicBezTo>
                  <a:pt x="4387108" y="1091353"/>
                  <a:pt x="4383171" y="1094147"/>
                  <a:pt x="4378853" y="1096179"/>
                </a:cubicBezTo>
                <a:cubicBezTo>
                  <a:pt x="4374535" y="1098211"/>
                  <a:pt x="4369836" y="1099227"/>
                  <a:pt x="4364756" y="1099227"/>
                </a:cubicBezTo>
                <a:cubicBezTo>
                  <a:pt x="4354088" y="1099227"/>
                  <a:pt x="4345706" y="1094909"/>
                  <a:pt x="4339610" y="1086273"/>
                </a:cubicBezTo>
                <a:cubicBezTo>
                  <a:pt x="4333514" y="1077637"/>
                  <a:pt x="4330466" y="1065953"/>
                  <a:pt x="4330466" y="1051221"/>
                </a:cubicBezTo>
                <a:cubicBezTo>
                  <a:pt x="4330466" y="1040045"/>
                  <a:pt x="4332117" y="1030012"/>
                  <a:pt x="4335419" y="1021122"/>
                </a:cubicBezTo>
                <a:cubicBezTo>
                  <a:pt x="4338721" y="1012232"/>
                  <a:pt x="4343420" y="1003977"/>
                  <a:pt x="4349516" y="996357"/>
                </a:cubicBezTo>
                <a:cubicBezTo>
                  <a:pt x="4355612" y="988737"/>
                  <a:pt x="4362978" y="981752"/>
                  <a:pt x="4371614" y="975402"/>
                </a:cubicBezTo>
                <a:cubicBezTo>
                  <a:pt x="4380251" y="969052"/>
                  <a:pt x="4389648" y="962829"/>
                  <a:pt x="4399808" y="956733"/>
                </a:cubicBezTo>
                <a:close/>
                <a:moveTo>
                  <a:pt x="8916562" y="815763"/>
                </a:moveTo>
                <a:cubicBezTo>
                  <a:pt x="8923166" y="815763"/>
                  <a:pt x="8928882" y="817033"/>
                  <a:pt x="8933708" y="819573"/>
                </a:cubicBezTo>
                <a:cubicBezTo>
                  <a:pt x="8938534" y="822113"/>
                  <a:pt x="8942344" y="826685"/>
                  <a:pt x="8945138" y="833289"/>
                </a:cubicBezTo>
                <a:cubicBezTo>
                  <a:pt x="8947932" y="839893"/>
                  <a:pt x="8949328" y="849037"/>
                  <a:pt x="8949328" y="860721"/>
                </a:cubicBezTo>
                <a:lnTo>
                  <a:pt x="8949328" y="904917"/>
                </a:lnTo>
                <a:lnTo>
                  <a:pt x="8886845" y="904917"/>
                </a:lnTo>
                <a:lnTo>
                  <a:pt x="8886845" y="867579"/>
                </a:lnTo>
                <a:cubicBezTo>
                  <a:pt x="8886845" y="853863"/>
                  <a:pt x="8888114" y="843322"/>
                  <a:pt x="8890655" y="835956"/>
                </a:cubicBezTo>
                <a:cubicBezTo>
                  <a:pt x="8893195" y="828590"/>
                  <a:pt x="8896624" y="823383"/>
                  <a:pt x="8900942" y="820335"/>
                </a:cubicBezTo>
                <a:cubicBezTo>
                  <a:pt x="8905260" y="817287"/>
                  <a:pt x="8910466" y="815763"/>
                  <a:pt x="8916562" y="815763"/>
                </a:cubicBezTo>
                <a:close/>
                <a:moveTo>
                  <a:pt x="6830588" y="815763"/>
                </a:moveTo>
                <a:cubicBezTo>
                  <a:pt x="6837192" y="815763"/>
                  <a:pt x="6842907" y="817033"/>
                  <a:pt x="6847733" y="819573"/>
                </a:cubicBezTo>
                <a:cubicBezTo>
                  <a:pt x="6852559" y="822113"/>
                  <a:pt x="6856369" y="826685"/>
                  <a:pt x="6859163" y="833289"/>
                </a:cubicBezTo>
                <a:cubicBezTo>
                  <a:pt x="6861957" y="839893"/>
                  <a:pt x="6863354" y="849037"/>
                  <a:pt x="6863354" y="860721"/>
                </a:cubicBezTo>
                <a:lnTo>
                  <a:pt x="6863354" y="904917"/>
                </a:lnTo>
                <a:lnTo>
                  <a:pt x="6800870" y="904917"/>
                </a:lnTo>
                <a:lnTo>
                  <a:pt x="6800870" y="867579"/>
                </a:lnTo>
                <a:cubicBezTo>
                  <a:pt x="6800870" y="853863"/>
                  <a:pt x="6802140" y="843322"/>
                  <a:pt x="6804680" y="835956"/>
                </a:cubicBezTo>
                <a:cubicBezTo>
                  <a:pt x="6807220" y="828590"/>
                  <a:pt x="6810649" y="823383"/>
                  <a:pt x="6814967" y="820335"/>
                </a:cubicBezTo>
                <a:cubicBezTo>
                  <a:pt x="6819285" y="817287"/>
                  <a:pt x="6824492" y="815763"/>
                  <a:pt x="6830588" y="815763"/>
                </a:cubicBezTo>
                <a:close/>
                <a:moveTo>
                  <a:pt x="5611388" y="815763"/>
                </a:moveTo>
                <a:cubicBezTo>
                  <a:pt x="5617992" y="815763"/>
                  <a:pt x="5623707" y="817033"/>
                  <a:pt x="5628534" y="819573"/>
                </a:cubicBezTo>
                <a:cubicBezTo>
                  <a:pt x="5633360" y="822113"/>
                  <a:pt x="5637169" y="826685"/>
                  <a:pt x="5639963" y="833289"/>
                </a:cubicBezTo>
                <a:cubicBezTo>
                  <a:pt x="5642757" y="839893"/>
                  <a:pt x="5644154" y="849037"/>
                  <a:pt x="5644154" y="860721"/>
                </a:cubicBezTo>
                <a:lnTo>
                  <a:pt x="5644154" y="904917"/>
                </a:lnTo>
                <a:lnTo>
                  <a:pt x="5581670" y="904917"/>
                </a:lnTo>
                <a:lnTo>
                  <a:pt x="5581670" y="867579"/>
                </a:lnTo>
                <a:cubicBezTo>
                  <a:pt x="5581670" y="853863"/>
                  <a:pt x="5582940" y="843322"/>
                  <a:pt x="5585480" y="835956"/>
                </a:cubicBezTo>
                <a:cubicBezTo>
                  <a:pt x="5588020" y="828590"/>
                  <a:pt x="5591449" y="823383"/>
                  <a:pt x="5595768" y="820335"/>
                </a:cubicBezTo>
                <a:cubicBezTo>
                  <a:pt x="5600085" y="817287"/>
                  <a:pt x="5605292" y="815763"/>
                  <a:pt x="5611388" y="815763"/>
                </a:cubicBezTo>
                <a:close/>
                <a:moveTo>
                  <a:pt x="7199396" y="804333"/>
                </a:moveTo>
                <a:cubicBezTo>
                  <a:pt x="7204476" y="804333"/>
                  <a:pt x="7209810" y="805349"/>
                  <a:pt x="7215398" y="807381"/>
                </a:cubicBezTo>
                <a:cubicBezTo>
                  <a:pt x="7220986" y="809413"/>
                  <a:pt x="7226320" y="811699"/>
                  <a:pt x="7231400" y="814239"/>
                </a:cubicBezTo>
                <a:lnTo>
                  <a:pt x="7231400" y="1092369"/>
                </a:lnTo>
                <a:cubicBezTo>
                  <a:pt x="7225304" y="1095925"/>
                  <a:pt x="7219335" y="1098719"/>
                  <a:pt x="7213493" y="1100751"/>
                </a:cubicBezTo>
                <a:cubicBezTo>
                  <a:pt x="7207651" y="1102783"/>
                  <a:pt x="7202698" y="1103799"/>
                  <a:pt x="7198634" y="1103799"/>
                </a:cubicBezTo>
                <a:cubicBezTo>
                  <a:pt x="7191014" y="1103799"/>
                  <a:pt x="7184918" y="1101640"/>
                  <a:pt x="7180346" y="1097322"/>
                </a:cubicBezTo>
                <a:cubicBezTo>
                  <a:pt x="7175774" y="1093004"/>
                  <a:pt x="7172472" y="1087162"/>
                  <a:pt x="7170440" y="1079796"/>
                </a:cubicBezTo>
                <a:cubicBezTo>
                  <a:pt x="7168408" y="1072430"/>
                  <a:pt x="7167392" y="1064175"/>
                  <a:pt x="7167392" y="1055031"/>
                </a:cubicBezTo>
                <a:lnTo>
                  <a:pt x="7167392" y="852339"/>
                </a:lnTo>
                <a:cubicBezTo>
                  <a:pt x="7167392" y="839131"/>
                  <a:pt x="7169932" y="827828"/>
                  <a:pt x="7175012" y="818430"/>
                </a:cubicBezTo>
                <a:cubicBezTo>
                  <a:pt x="7180092" y="809032"/>
                  <a:pt x="7188220" y="804333"/>
                  <a:pt x="7199396" y="804333"/>
                </a:cubicBezTo>
                <a:close/>
                <a:moveTo>
                  <a:pt x="6170315" y="802047"/>
                </a:moveTo>
                <a:cubicBezTo>
                  <a:pt x="6177427" y="802047"/>
                  <a:pt x="6183269" y="804079"/>
                  <a:pt x="6187841" y="808143"/>
                </a:cubicBezTo>
                <a:cubicBezTo>
                  <a:pt x="6192413" y="812207"/>
                  <a:pt x="6195715" y="817668"/>
                  <a:pt x="6197747" y="824526"/>
                </a:cubicBezTo>
                <a:cubicBezTo>
                  <a:pt x="6199779" y="831384"/>
                  <a:pt x="6200795" y="839131"/>
                  <a:pt x="6200795" y="847767"/>
                </a:cubicBezTo>
                <a:lnTo>
                  <a:pt x="6200795" y="1053507"/>
                </a:lnTo>
                <a:cubicBezTo>
                  <a:pt x="6200795" y="1062651"/>
                  <a:pt x="6199652" y="1070906"/>
                  <a:pt x="6197366" y="1078272"/>
                </a:cubicBezTo>
                <a:cubicBezTo>
                  <a:pt x="6195080" y="1085638"/>
                  <a:pt x="6191651" y="1091607"/>
                  <a:pt x="6187079" y="1096179"/>
                </a:cubicBezTo>
                <a:cubicBezTo>
                  <a:pt x="6182507" y="1100751"/>
                  <a:pt x="6176157" y="1103037"/>
                  <a:pt x="6168029" y="1103037"/>
                </a:cubicBezTo>
                <a:cubicBezTo>
                  <a:pt x="6162441" y="1103037"/>
                  <a:pt x="6156980" y="1102021"/>
                  <a:pt x="6151646" y="1099989"/>
                </a:cubicBezTo>
                <a:cubicBezTo>
                  <a:pt x="6146312" y="1097957"/>
                  <a:pt x="6140851" y="1095163"/>
                  <a:pt x="6135263" y="1091607"/>
                </a:cubicBezTo>
                <a:lnTo>
                  <a:pt x="6135263" y="817287"/>
                </a:lnTo>
                <a:cubicBezTo>
                  <a:pt x="6140343" y="812715"/>
                  <a:pt x="6145804" y="809032"/>
                  <a:pt x="6151646" y="806238"/>
                </a:cubicBezTo>
                <a:cubicBezTo>
                  <a:pt x="6157488" y="803444"/>
                  <a:pt x="6163711" y="802047"/>
                  <a:pt x="6170315" y="802047"/>
                </a:cubicBezTo>
                <a:close/>
                <a:moveTo>
                  <a:pt x="9654560" y="734991"/>
                </a:moveTo>
                <a:lnTo>
                  <a:pt x="9654560" y="1080177"/>
                </a:lnTo>
                <a:cubicBezTo>
                  <a:pt x="9654560" y="1099481"/>
                  <a:pt x="9657608" y="1117007"/>
                  <a:pt x="9663704" y="1132755"/>
                </a:cubicBezTo>
                <a:cubicBezTo>
                  <a:pt x="9669800" y="1148503"/>
                  <a:pt x="9679071" y="1160822"/>
                  <a:pt x="9691516" y="1169712"/>
                </a:cubicBezTo>
                <a:cubicBezTo>
                  <a:pt x="9703962" y="1178602"/>
                  <a:pt x="9719076" y="1183047"/>
                  <a:pt x="9736856" y="1183047"/>
                </a:cubicBezTo>
                <a:cubicBezTo>
                  <a:pt x="9755652" y="1183047"/>
                  <a:pt x="9773812" y="1178729"/>
                  <a:pt x="9791339" y="1170093"/>
                </a:cubicBezTo>
                <a:cubicBezTo>
                  <a:pt x="9808864" y="1161457"/>
                  <a:pt x="9825502" y="1149773"/>
                  <a:pt x="9841250" y="1135041"/>
                </a:cubicBezTo>
                <a:lnTo>
                  <a:pt x="9841250" y="1175427"/>
                </a:lnTo>
                <a:lnTo>
                  <a:pt x="9964694" y="1175427"/>
                </a:lnTo>
                <a:lnTo>
                  <a:pt x="9964694" y="734991"/>
                </a:lnTo>
                <a:lnTo>
                  <a:pt x="9841250" y="734991"/>
                </a:lnTo>
                <a:lnTo>
                  <a:pt x="9841250" y="1085511"/>
                </a:lnTo>
                <a:cubicBezTo>
                  <a:pt x="9834646" y="1089067"/>
                  <a:pt x="9828296" y="1092242"/>
                  <a:pt x="9822200" y="1095036"/>
                </a:cubicBezTo>
                <a:cubicBezTo>
                  <a:pt x="9816104" y="1097830"/>
                  <a:pt x="9810262" y="1099227"/>
                  <a:pt x="9804674" y="1099227"/>
                </a:cubicBezTo>
                <a:cubicBezTo>
                  <a:pt x="9795022" y="1099227"/>
                  <a:pt x="9788291" y="1096306"/>
                  <a:pt x="9784480" y="1090464"/>
                </a:cubicBezTo>
                <a:cubicBezTo>
                  <a:pt x="9780671" y="1084622"/>
                  <a:pt x="9778766" y="1076367"/>
                  <a:pt x="9778766" y="1065699"/>
                </a:cubicBezTo>
                <a:lnTo>
                  <a:pt x="9778766" y="734991"/>
                </a:lnTo>
                <a:close/>
                <a:moveTo>
                  <a:pt x="8418214" y="734991"/>
                </a:moveTo>
                <a:lnTo>
                  <a:pt x="8506607" y="1175427"/>
                </a:lnTo>
                <a:lnTo>
                  <a:pt x="8635384" y="1175427"/>
                </a:lnTo>
                <a:lnTo>
                  <a:pt x="8726062" y="734991"/>
                </a:lnTo>
                <a:lnTo>
                  <a:pt x="8607191" y="734991"/>
                </a:lnTo>
                <a:lnTo>
                  <a:pt x="8573662" y="1016169"/>
                </a:lnTo>
                <a:lnTo>
                  <a:pt x="8537087" y="734991"/>
                </a:lnTo>
                <a:close/>
                <a:moveTo>
                  <a:pt x="8250194" y="734991"/>
                </a:moveTo>
                <a:lnTo>
                  <a:pt x="8250194" y="1175427"/>
                </a:lnTo>
                <a:lnTo>
                  <a:pt x="8374400" y="1175427"/>
                </a:lnTo>
                <a:lnTo>
                  <a:pt x="8374400" y="734991"/>
                </a:lnTo>
                <a:close/>
                <a:moveTo>
                  <a:pt x="7431044" y="734991"/>
                </a:moveTo>
                <a:lnTo>
                  <a:pt x="7431044" y="1175427"/>
                </a:lnTo>
                <a:lnTo>
                  <a:pt x="7555250" y="1175427"/>
                </a:lnTo>
                <a:lnTo>
                  <a:pt x="7555250" y="734991"/>
                </a:lnTo>
                <a:close/>
                <a:moveTo>
                  <a:pt x="4764806" y="734991"/>
                </a:moveTo>
                <a:lnTo>
                  <a:pt x="4868438" y="1106085"/>
                </a:lnTo>
                <a:cubicBezTo>
                  <a:pt x="4873010" y="1121833"/>
                  <a:pt x="4876820" y="1135930"/>
                  <a:pt x="4879868" y="1148376"/>
                </a:cubicBezTo>
                <a:cubicBezTo>
                  <a:pt x="4882916" y="1160822"/>
                  <a:pt x="4884440" y="1171363"/>
                  <a:pt x="4884440" y="1179999"/>
                </a:cubicBezTo>
                <a:cubicBezTo>
                  <a:pt x="4884440" y="1189651"/>
                  <a:pt x="4881773" y="1197271"/>
                  <a:pt x="4876440" y="1202859"/>
                </a:cubicBezTo>
                <a:cubicBezTo>
                  <a:pt x="4871105" y="1208447"/>
                  <a:pt x="4863231" y="1212257"/>
                  <a:pt x="4852817" y="1214289"/>
                </a:cubicBezTo>
                <a:cubicBezTo>
                  <a:pt x="4842403" y="1216321"/>
                  <a:pt x="4829322" y="1217337"/>
                  <a:pt x="4813574" y="1217337"/>
                </a:cubicBezTo>
                <a:lnTo>
                  <a:pt x="4813574" y="1303443"/>
                </a:lnTo>
                <a:lnTo>
                  <a:pt x="4841768" y="1303443"/>
                </a:lnTo>
                <a:cubicBezTo>
                  <a:pt x="4867676" y="1303443"/>
                  <a:pt x="4890917" y="1300014"/>
                  <a:pt x="4911492" y="1293156"/>
                </a:cubicBezTo>
                <a:cubicBezTo>
                  <a:pt x="4932065" y="1286298"/>
                  <a:pt x="4949464" y="1274360"/>
                  <a:pt x="4963688" y="1257342"/>
                </a:cubicBezTo>
                <a:cubicBezTo>
                  <a:pt x="4977912" y="1240324"/>
                  <a:pt x="4988326" y="1216575"/>
                  <a:pt x="4994930" y="1186095"/>
                </a:cubicBezTo>
                <a:lnTo>
                  <a:pt x="5096276" y="734991"/>
                </a:lnTo>
                <a:lnTo>
                  <a:pt x="4978928" y="734991"/>
                </a:lnTo>
                <a:lnTo>
                  <a:pt x="4937018" y="989499"/>
                </a:lnTo>
                <a:lnTo>
                  <a:pt x="4881393" y="734991"/>
                </a:lnTo>
                <a:close/>
                <a:moveTo>
                  <a:pt x="10260350" y="729657"/>
                </a:moveTo>
                <a:cubicBezTo>
                  <a:pt x="10240030" y="729657"/>
                  <a:pt x="10222758" y="736388"/>
                  <a:pt x="10208534" y="749850"/>
                </a:cubicBezTo>
                <a:cubicBezTo>
                  <a:pt x="10194310" y="763312"/>
                  <a:pt x="10180086" y="782743"/>
                  <a:pt x="10165862" y="808143"/>
                </a:cubicBezTo>
                <a:lnTo>
                  <a:pt x="10165862" y="734991"/>
                </a:lnTo>
                <a:lnTo>
                  <a:pt x="10041656" y="734991"/>
                </a:lnTo>
                <a:lnTo>
                  <a:pt x="10041656" y="1175427"/>
                </a:lnTo>
                <a:lnTo>
                  <a:pt x="10165862" y="1175427"/>
                </a:lnTo>
                <a:lnTo>
                  <a:pt x="10165862" y="888915"/>
                </a:lnTo>
                <a:cubicBezTo>
                  <a:pt x="10176022" y="875707"/>
                  <a:pt x="10187198" y="865293"/>
                  <a:pt x="10199390" y="857673"/>
                </a:cubicBezTo>
                <a:cubicBezTo>
                  <a:pt x="10211582" y="850053"/>
                  <a:pt x="10224790" y="846243"/>
                  <a:pt x="10239014" y="846243"/>
                </a:cubicBezTo>
                <a:cubicBezTo>
                  <a:pt x="10246634" y="846243"/>
                  <a:pt x="10253873" y="847132"/>
                  <a:pt x="10260730" y="848910"/>
                </a:cubicBezTo>
                <a:cubicBezTo>
                  <a:pt x="10267589" y="850688"/>
                  <a:pt x="10273812" y="852847"/>
                  <a:pt x="10279400" y="855387"/>
                </a:cubicBezTo>
                <a:lnTo>
                  <a:pt x="10279400" y="731943"/>
                </a:lnTo>
                <a:cubicBezTo>
                  <a:pt x="10276860" y="730927"/>
                  <a:pt x="10274066" y="730292"/>
                  <a:pt x="10271018" y="730038"/>
                </a:cubicBezTo>
                <a:cubicBezTo>
                  <a:pt x="10267970" y="729784"/>
                  <a:pt x="10264414" y="729657"/>
                  <a:pt x="10260350" y="729657"/>
                </a:cubicBezTo>
                <a:close/>
                <a:moveTo>
                  <a:pt x="6612275" y="729657"/>
                </a:moveTo>
                <a:cubicBezTo>
                  <a:pt x="6591955" y="729657"/>
                  <a:pt x="6574683" y="736388"/>
                  <a:pt x="6560459" y="749850"/>
                </a:cubicBezTo>
                <a:cubicBezTo>
                  <a:pt x="6546235" y="763312"/>
                  <a:pt x="6532011" y="782743"/>
                  <a:pt x="6517787" y="808143"/>
                </a:cubicBezTo>
                <a:lnTo>
                  <a:pt x="6517787" y="734991"/>
                </a:lnTo>
                <a:lnTo>
                  <a:pt x="6393581" y="734991"/>
                </a:lnTo>
                <a:lnTo>
                  <a:pt x="6393581" y="1175427"/>
                </a:lnTo>
                <a:lnTo>
                  <a:pt x="6517787" y="1175427"/>
                </a:lnTo>
                <a:lnTo>
                  <a:pt x="6517787" y="888915"/>
                </a:lnTo>
                <a:cubicBezTo>
                  <a:pt x="6527947" y="875707"/>
                  <a:pt x="6539123" y="865293"/>
                  <a:pt x="6551315" y="857673"/>
                </a:cubicBezTo>
                <a:cubicBezTo>
                  <a:pt x="6563507" y="850053"/>
                  <a:pt x="6576715" y="846243"/>
                  <a:pt x="6590939" y="846243"/>
                </a:cubicBezTo>
                <a:cubicBezTo>
                  <a:pt x="6598559" y="846243"/>
                  <a:pt x="6605798" y="847132"/>
                  <a:pt x="6612656" y="848910"/>
                </a:cubicBezTo>
                <a:cubicBezTo>
                  <a:pt x="6619514" y="850688"/>
                  <a:pt x="6625737" y="852847"/>
                  <a:pt x="6631325" y="855387"/>
                </a:cubicBezTo>
                <a:lnTo>
                  <a:pt x="6631325" y="731943"/>
                </a:lnTo>
                <a:cubicBezTo>
                  <a:pt x="6628785" y="730927"/>
                  <a:pt x="6625991" y="730292"/>
                  <a:pt x="6622943" y="730038"/>
                </a:cubicBezTo>
                <a:cubicBezTo>
                  <a:pt x="6619895" y="729784"/>
                  <a:pt x="6616339" y="729657"/>
                  <a:pt x="6612275" y="729657"/>
                </a:cubicBezTo>
                <a:close/>
                <a:moveTo>
                  <a:pt x="9457202" y="727371"/>
                </a:moveTo>
                <a:cubicBezTo>
                  <a:pt x="9433326" y="727371"/>
                  <a:pt x="9410974" y="732451"/>
                  <a:pt x="9390146" y="742611"/>
                </a:cubicBezTo>
                <a:cubicBezTo>
                  <a:pt x="9369318" y="752771"/>
                  <a:pt x="9352681" y="766995"/>
                  <a:pt x="9340234" y="785283"/>
                </a:cubicBezTo>
                <a:cubicBezTo>
                  <a:pt x="9327789" y="803571"/>
                  <a:pt x="9321566" y="824653"/>
                  <a:pt x="9321566" y="848529"/>
                </a:cubicBezTo>
                <a:cubicBezTo>
                  <a:pt x="9321566" y="875961"/>
                  <a:pt x="9328297" y="898948"/>
                  <a:pt x="9341759" y="917490"/>
                </a:cubicBezTo>
                <a:cubicBezTo>
                  <a:pt x="9355221" y="936032"/>
                  <a:pt x="9373636" y="955209"/>
                  <a:pt x="9397004" y="975021"/>
                </a:cubicBezTo>
                <a:lnTo>
                  <a:pt x="9429008" y="1001691"/>
                </a:lnTo>
                <a:cubicBezTo>
                  <a:pt x="9451868" y="1020487"/>
                  <a:pt x="9467743" y="1034711"/>
                  <a:pt x="9476632" y="1044363"/>
                </a:cubicBezTo>
                <a:cubicBezTo>
                  <a:pt x="9485523" y="1054015"/>
                  <a:pt x="9489968" y="1064683"/>
                  <a:pt x="9489968" y="1076367"/>
                </a:cubicBezTo>
                <a:cubicBezTo>
                  <a:pt x="9489968" y="1083479"/>
                  <a:pt x="9487554" y="1089067"/>
                  <a:pt x="9482728" y="1093131"/>
                </a:cubicBezTo>
                <a:cubicBezTo>
                  <a:pt x="9477903" y="1097195"/>
                  <a:pt x="9470664" y="1099227"/>
                  <a:pt x="9461012" y="1099227"/>
                </a:cubicBezTo>
                <a:cubicBezTo>
                  <a:pt x="9447804" y="1099227"/>
                  <a:pt x="9435739" y="1093512"/>
                  <a:pt x="9424816" y="1082082"/>
                </a:cubicBezTo>
                <a:cubicBezTo>
                  <a:pt x="9413894" y="1070652"/>
                  <a:pt x="9404370" y="1055031"/>
                  <a:pt x="9396242" y="1035219"/>
                </a:cubicBezTo>
                <a:lnTo>
                  <a:pt x="9311660" y="1072557"/>
                </a:lnTo>
                <a:cubicBezTo>
                  <a:pt x="9327916" y="1111673"/>
                  <a:pt x="9348870" y="1139867"/>
                  <a:pt x="9374525" y="1157139"/>
                </a:cubicBezTo>
                <a:cubicBezTo>
                  <a:pt x="9400178" y="1174411"/>
                  <a:pt x="9432310" y="1183047"/>
                  <a:pt x="9470918" y="1183047"/>
                </a:cubicBezTo>
                <a:cubicBezTo>
                  <a:pt x="9494286" y="1183047"/>
                  <a:pt x="9516257" y="1178475"/>
                  <a:pt x="9536830" y="1169331"/>
                </a:cubicBezTo>
                <a:cubicBezTo>
                  <a:pt x="9557405" y="1160187"/>
                  <a:pt x="9574042" y="1146598"/>
                  <a:pt x="9586742" y="1128564"/>
                </a:cubicBezTo>
                <a:cubicBezTo>
                  <a:pt x="9599442" y="1110530"/>
                  <a:pt x="9605792" y="1088813"/>
                  <a:pt x="9605792" y="1063413"/>
                </a:cubicBezTo>
                <a:cubicBezTo>
                  <a:pt x="9605792" y="1044617"/>
                  <a:pt x="9601854" y="1027853"/>
                  <a:pt x="9593980" y="1013121"/>
                </a:cubicBezTo>
                <a:cubicBezTo>
                  <a:pt x="9586106" y="998389"/>
                  <a:pt x="9576074" y="984927"/>
                  <a:pt x="9563882" y="972735"/>
                </a:cubicBezTo>
                <a:cubicBezTo>
                  <a:pt x="9551690" y="960543"/>
                  <a:pt x="9539244" y="949113"/>
                  <a:pt x="9526544" y="938445"/>
                </a:cubicBezTo>
                <a:lnTo>
                  <a:pt x="9495302" y="911013"/>
                </a:lnTo>
                <a:cubicBezTo>
                  <a:pt x="9475998" y="895265"/>
                  <a:pt x="9460884" y="881803"/>
                  <a:pt x="9449962" y="870627"/>
                </a:cubicBezTo>
                <a:cubicBezTo>
                  <a:pt x="9439040" y="859451"/>
                  <a:pt x="9433580" y="849037"/>
                  <a:pt x="9433580" y="839385"/>
                </a:cubicBezTo>
                <a:cubicBezTo>
                  <a:pt x="9433580" y="831765"/>
                  <a:pt x="9435992" y="825669"/>
                  <a:pt x="9440818" y="821097"/>
                </a:cubicBezTo>
                <a:cubicBezTo>
                  <a:pt x="9445645" y="816525"/>
                  <a:pt x="9452122" y="814239"/>
                  <a:pt x="9460250" y="814239"/>
                </a:cubicBezTo>
                <a:cubicBezTo>
                  <a:pt x="9469394" y="814239"/>
                  <a:pt x="9477903" y="817541"/>
                  <a:pt x="9485777" y="824145"/>
                </a:cubicBezTo>
                <a:cubicBezTo>
                  <a:pt x="9493651" y="830749"/>
                  <a:pt x="9500382" y="838877"/>
                  <a:pt x="9505970" y="848529"/>
                </a:cubicBezTo>
                <a:cubicBezTo>
                  <a:pt x="9511558" y="858181"/>
                  <a:pt x="9515876" y="867833"/>
                  <a:pt x="9518924" y="877485"/>
                </a:cubicBezTo>
                <a:lnTo>
                  <a:pt x="9598934" y="840909"/>
                </a:lnTo>
                <a:cubicBezTo>
                  <a:pt x="9589282" y="804841"/>
                  <a:pt x="9572264" y="776901"/>
                  <a:pt x="9547880" y="757089"/>
                </a:cubicBezTo>
                <a:cubicBezTo>
                  <a:pt x="9523496" y="737277"/>
                  <a:pt x="9493270" y="727371"/>
                  <a:pt x="9457202" y="727371"/>
                </a:cubicBezTo>
                <a:close/>
                <a:moveTo>
                  <a:pt x="8917325" y="727371"/>
                </a:moveTo>
                <a:cubicBezTo>
                  <a:pt x="8885828" y="727371"/>
                  <a:pt x="8858524" y="733086"/>
                  <a:pt x="8835410" y="744516"/>
                </a:cubicBezTo>
                <a:cubicBezTo>
                  <a:pt x="8812296" y="755946"/>
                  <a:pt x="8794643" y="772583"/>
                  <a:pt x="8782450" y="794427"/>
                </a:cubicBezTo>
                <a:cubicBezTo>
                  <a:pt x="8770259" y="816271"/>
                  <a:pt x="8764162" y="842941"/>
                  <a:pt x="8764162" y="874437"/>
                </a:cubicBezTo>
                <a:lnTo>
                  <a:pt x="8764162" y="1035981"/>
                </a:lnTo>
                <a:cubicBezTo>
                  <a:pt x="8764162" y="1066969"/>
                  <a:pt x="8770259" y="1093512"/>
                  <a:pt x="8782450" y="1115610"/>
                </a:cubicBezTo>
                <a:cubicBezTo>
                  <a:pt x="8794643" y="1137708"/>
                  <a:pt x="8812168" y="1154472"/>
                  <a:pt x="8835028" y="1165902"/>
                </a:cubicBezTo>
                <a:cubicBezTo>
                  <a:pt x="8857889" y="1177332"/>
                  <a:pt x="8885321" y="1183047"/>
                  <a:pt x="8917325" y="1183047"/>
                </a:cubicBezTo>
                <a:cubicBezTo>
                  <a:pt x="8963045" y="1183047"/>
                  <a:pt x="8998859" y="1171744"/>
                  <a:pt x="9024766" y="1149138"/>
                </a:cubicBezTo>
                <a:cubicBezTo>
                  <a:pt x="9050675" y="1126532"/>
                  <a:pt x="9063628" y="1092877"/>
                  <a:pt x="9063628" y="1048173"/>
                </a:cubicBezTo>
                <a:lnTo>
                  <a:pt x="9063628" y="1005501"/>
                </a:lnTo>
                <a:lnTo>
                  <a:pt x="8949328" y="1005501"/>
                </a:lnTo>
                <a:lnTo>
                  <a:pt x="8949328" y="1051983"/>
                </a:lnTo>
                <a:cubicBezTo>
                  <a:pt x="8949328" y="1062651"/>
                  <a:pt x="8947932" y="1071033"/>
                  <a:pt x="8945138" y="1077129"/>
                </a:cubicBezTo>
                <a:cubicBezTo>
                  <a:pt x="8942344" y="1083225"/>
                  <a:pt x="8938534" y="1087670"/>
                  <a:pt x="8933708" y="1090464"/>
                </a:cubicBezTo>
                <a:cubicBezTo>
                  <a:pt x="8928882" y="1093258"/>
                  <a:pt x="8923421" y="1094655"/>
                  <a:pt x="8917325" y="1094655"/>
                </a:cubicBezTo>
                <a:cubicBezTo>
                  <a:pt x="8911228" y="1094655"/>
                  <a:pt x="8905895" y="1093131"/>
                  <a:pt x="8901323" y="1090083"/>
                </a:cubicBezTo>
                <a:cubicBezTo>
                  <a:pt x="8896750" y="1087035"/>
                  <a:pt x="8893195" y="1081955"/>
                  <a:pt x="8890655" y="1074843"/>
                </a:cubicBezTo>
                <a:cubicBezTo>
                  <a:pt x="8888114" y="1067731"/>
                  <a:pt x="8886845" y="1058587"/>
                  <a:pt x="8886845" y="1047411"/>
                </a:cubicBezTo>
                <a:lnTo>
                  <a:pt x="8886845" y="962829"/>
                </a:lnTo>
                <a:lnTo>
                  <a:pt x="9063628" y="962829"/>
                </a:lnTo>
                <a:lnTo>
                  <a:pt x="9063628" y="874437"/>
                </a:lnTo>
                <a:cubicBezTo>
                  <a:pt x="9063628" y="842433"/>
                  <a:pt x="9058168" y="815509"/>
                  <a:pt x="9047246" y="793665"/>
                </a:cubicBezTo>
                <a:cubicBezTo>
                  <a:pt x="9036324" y="771821"/>
                  <a:pt x="9020068" y="755311"/>
                  <a:pt x="8998478" y="744135"/>
                </a:cubicBezTo>
                <a:cubicBezTo>
                  <a:pt x="8976888" y="732959"/>
                  <a:pt x="8949837" y="727371"/>
                  <a:pt x="8917325" y="727371"/>
                </a:cubicBezTo>
                <a:close/>
                <a:moveTo>
                  <a:pt x="7773563" y="727371"/>
                </a:moveTo>
                <a:cubicBezTo>
                  <a:pt x="7741559" y="727371"/>
                  <a:pt x="7714254" y="733086"/>
                  <a:pt x="7691648" y="744516"/>
                </a:cubicBezTo>
                <a:cubicBezTo>
                  <a:pt x="7669042" y="755946"/>
                  <a:pt x="7651643" y="772583"/>
                  <a:pt x="7639451" y="794427"/>
                </a:cubicBezTo>
                <a:cubicBezTo>
                  <a:pt x="7627259" y="816271"/>
                  <a:pt x="7621163" y="842941"/>
                  <a:pt x="7621163" y="874437"/>
                </a:cubicBezTo>
                <a:lnTo>
                  <a:pt x="7621163" y="1035981"/>
                </a:lnTo>
                <a:cubicBezTo>
                  <a:pt x="7621163" y="1066969"/>
                  <a:pt x="7627259" y="1093385"/>
                  <a:pt x="7639451" y="1115229"/>
                </a:cubicBezTo>
                <a:cubicBezTo>
                  <a:pt x="7651643" y="1137073"/>
                  <a:pt x="7669042" y="1153837"/>
                  <a:pt x="7691648" y="1165521"/>
                </a:cubicBezTo>
                <a:cubicBezTo>
                  <a:pt x="7714254" y="1177205"/>
                  <a:pt x="7741559" y="1183047"/>
                  <a:pt x="7773563" y="1183047"/>
                </a:cubicBezTo>
                <a:cubicBezTo>
                  <a:pt x="7804551" y="1183047"/>
                  <a:pt x="7831094" y="1178094"/>
                  <a:pt x="7853192" y="1168188"/>
                </a:cubicBezTo>
                <a:cubicBezTo>
                  <a:pt x="7875290" y="1158282"/>
                  <a:pt x="7892308" y="1143296"/>
                  <a:pt x="7904246" y="1123230"/>
                </a:cubicBezTo>
                <a:cubicBezTo>
                  <a:pt x="7916184" y="1103164"/>
                  <a:pt x="7922153" y="1078399"/>
                  <a:pt x="7922153" y="1048935"/>
                </a:cubicBezTo>
                <a:lnTo>
                  <a:pt x="7922153" y="995595"/>
                </a:lnTo>
                <a:lnTo>
                  <a:pt x="7802519" y="995595"/>
                </a:lnTo>
                <a:lnTo>
                  <a:pt x="7802519" y="1054269"/>
                </a:lnTo>
                <a:cubicBezTo>
                  <a:pt x="7802519" y="1064937"/>
                  <a:pt x="7801503" y="1073446"/>
                  <a:pt x="7799471" y="1079796"/>
                </a:cubicBezTo>
                <a:cubicBezTo>
                  <a:pt x="7797439" y="1086146"/>
                  <a:pt x="7794391" y="1090718"/>
                  <a:pt x="7790327" y="1093512"/>
                </a:cubicBezTo>
                <a:cubicBezTo>
                  <a:pt x="7786263" y="1096306"/>
                  <a:pt x="7780929" y="1097703"/>
                  <a:pt x="7774325" y="1097703"/>
                </a:cubicBezTo>
                <a:cubicBezTo>
                  <a:pt x="7765181" y="1097703"/>
                  <a:pt x="7758196" y="1094147"/>
                  <a:pt x="7753370" y="1087035"/>
                </a:cubicBezTo>
                <a:cubicBezTo>
                  <a:pt x="7748544" y="1079923"/>
                  <a:pt x="7746131" y="1066461"/>
                  <a:pt x="7746131" y="1046649"/>
                </a:cubicBezTo>
                <a:lnTo>
                  <a:pt x="7746131" y="863769"/>
                </a:lnTo>
                <a:cubicBezTo>
                  <a:pt x="7746131" y="850561"/>
                  <a:pt x="7747147" y="840274"/>
                  <a:pt x="7749179" y="832908"/>
                </a:cubicBezTo>
                <a:cubicBezTo>
                  <a:pt x="7751211" y="825542"/>
                  <a:pt x="7754259" y="820208"/>
                  <a:pt x="7758323" y="816906"/>
                </a:cubicBezTo>
                <a:cubicBezTo>
                  <a:pt x="7762387" y="813604"/>
                  <a:pt x="7767467" y="811953"/>
                  <a:pt x="7773563" y="811953"/>
                </a:cubicBezTo>
                <a:cubicBezTo>
                  <a:pt x="7779659" y="811953"/>
                  <a:pt x="7784866" y="813223"/>
                  <a:pt x="7789184" y="815763"/>
                </a:cubicBezTo>
                <a:cubicBezTo>
                  <a:pt x="7793502" y="818303"/>
                  <a:pt x="7796804" y="822748"/>
                  <a:pt x="7799090" y="829098"/>
                </a:cubicBezTo>
                <a:cubicBezTo>
                  <a:pt x="7801376" y="835448"/>
                  <a:pt x="7802519" y="844465"/>
                  <a:pt x="7802519" y="856149"/>
                </a:cubicBezTo>
                <a:lnTo>
                  <a:pt x="7802519" y="906441"/>
                </a:lnTo>
                <a:lnTo>
                  <a:pt x="7922153" y="906441"/>
                </a:lnTo>
                <a:lnTo>
                  <a:pt x="7922153" y="859959"/>
                </a:lnTo>
                <a:cubicBezTo>
                  <a:pt x="7922153" y="829987"/>
                  <a:pt x="7916312" y="805222"/>
                  <a:pt x="7904627" y="785664"/>
                </a:cubicBezTo>
                <a:cubicBezTo>
                  <a:pt x="7892943" y="766106"/>
                  <a:pt x="7876052" y="751501"/>
                  <a:pt x="7853954" y="741849"/>
                </a:cubicBezTo>
                <a:cubicBezTo>
                  <a:pt x="7831856" y="732197"/>
                  <a:pt x="7805059" y="727371"/>
                  <a:pt x="7773563" y="727371"/>
                </a:cubicBezTo>
                <a:close/>
                <a:moveTo>
                  <a:pt x="6831350" y="727371"/>
                </a:moveTo>
                <a:cubicBezTo>
                  <a:pt x="6799854" y="727371"/>
                  <a:pt x="6772549" y="733086"/>
                  <a:pt x="6749435" y="744516"/>
                </a:cubicBezTo>
                <a:cubicBezTo>
                  <a:pt x="6726321" y="755946"/>
                  <a:pt x="6708668" y="772583"/>
                  <a:pt x="6696477" y="794427"/>
                </a:cubicBezTo>
                <a:cubicBezTo>
                  <a:pt x="6684284" y="816271"/>
                  <a:pt x="6678188" y="842941"/>
                  <a:pt x="6678188" y="874437"/>
                </a:cubicBezTo>
                <a:lnTo>
                  <a:pt x="6678188" y="1035981"/>
                </a:lnTo>
                <a:cubicBezTo>
                  <a:pt x="6678188" y="1066969"/>
                  <a:pt x="6684284" y="1093512"/>
                  <a:pt x="6696477" y="1115610"/>
                </a:cubicBezTo>
                <a:cubicBezTo>
                  <a:pt x="6708668" y="1137708"/>
                  <a:pt x="6726194" y="1154472"/>
                  <a:pt x="6749054" y="1165902"/>
                </a:cubicBezTo>
                <a:cubicBezTo>
                  <a:pt x="6771914" y="1177332"/>
                  <a:pt x="6799346" y="1183047"/>
                  <a:pt x="6831350" y="1183047"/>
                </a:cubicBezTo>
                <a:cubicBezTo>
                  <a:pt x="6877070" y="1183047"/>
                  <a:pt x="6912884" y="1171744"/>
                  <a:pt x="6938792" y="1149138"/>
                </a:cubicBezTo>
                <a:cubicBezTo>
                  <a:pt x="6964700" y="1126532"/>
                  <a:pt x="6977654" y="1092877"/>
                  <a:pt x="6977654" y="1048173"/>
                </a:cubicBezTo>
                <a:lnTo>
                  <a:pt x="6977654" y="1005501"/>
                </a:lnTo>
                <a:lnTo>
                  <a:pt x="6863354" y="1005501"/>
                </a:lnTo>
                <a:lnTo>
                  <a:pt x="6863354" y="1051983"/>
                </a:lnTo>
                <a:cubicBezTo>
                  <a:pt x="6863354" y="1062651"/>
                  <a:pt x="6861957" y="1071033"/>
                  <a:pt x="6859163" y="1077129"/>
                </a:cubicBezTo>
                <a:cubicBezTo>
                  <a:pt x="6856369" y="1083225"/>
                  <a:pt x="6852559" y="1087670"/>
                  <a:pt x="6847733" y="1090464"/>
                </a:cubicBezTo>
                <a:cubicBezTo>
                  <a:pt x="6842907" y="1093258"/>
                  <a:pt x="6837446" y="1094655"/>
                  <a:pt x="6831350" y="1094655"/>
                </a:cubicBezTo>
                <a:cubicBezTo>
                  <a:pt x="6825254" y="1094655"/>
                  <a:pt x="6819920" y="1093131"/>
                  <a:pt x="6815348" y="1090083"/>
                </a:cubicBezTo>
                <a:cubicBezTo>
                  <a:pt x="6810776" y="1087035"/>
                  <a:pt x="6807220" y="1081955"/>
                  <a:pt x="6804680" y="1074843"/>
                </a:cubicBezTo>
                <a:cubicBezTo>
                  <a:pt x="6802140" y="1067731"/>
                  <a:pt x="6800870" y="1058587"/>
                  <a:pt x="6800870" y="1047411"/>
                </a:cubicBezTo>
                <a:lnTo>
                  <a:pt x="6800870" y="962829"/>
                </a:lnTo>
                <a:lnTo>
                  <a:pt x="6977654" y="962829"/>
                </a:lnTo>
                <a:lnTo>
                  <a:pt x="6977654" y="874437"/>
                </a:lnTo>
                <a:cubicBezTo>
                  <a:pt x="6977654" y="842433"/>
                  <a:pt x="6972193" y="815509"/>
                  <a:pt x="6961271" y="793665"/>
                </a:cubicBezTo>
                <a:cubicBezTo>
                  <a:pt x="6950349" y="771821"/>
                  <a:pt x="6934093" y="755311"/>
                  <a:pt x="6912503" y="744135"/>
                </a:cubicBezTo>
                <a:cubicBezTo>
                  <a:pt x="6890913" y="732959"/>
                  <a:pt x="6863862" y="727371"/>
                  <a:pt x="6831350" y="727371"/>
                </a:cubicBezTo>
                <a:close/>
                <a:moveTo>
                  <a:pt x="6230513" y="727371"/>
                </a:moveTo>
                <a:cubicBezTo>
                  <a:pt x="6215273" y="727371"/>
                  <a:pt x="6199271" y="730673"/>
                  <a:pt x="6182507" y="737277"/>
                </a:cubicBezTo>
                <a:cubicBezTo>
                  <a:pt x="6165743" y="743881"/>
                  <a:pt x="6149995" y="753787"/>
                  <a:pt x="6135263" y="766995"/>
                </a:cubicBezTo>
                <a:lnTo>
                  <a:pt x="6135263" y="734991"/>
                </a:lnTo>
                <a:lnTo>
                  <a:pt x="6011057" y="734991"/>
                </a:lnTo>
                <a:lnTo>
                  <a:pt x="6011057" y="1320207"/>
                </a:lnTo>
                <a:lnTo>
                  <a:pt x="6135263" y="1320207"/>
                </a:lnTo>
                <a:lnTo>
                  <a:pt x="6135263" y="1141899"/>
                </a:lnTo>
                <a:cubicBezTo>
                  <a:pt x="6149995" y="1154599"/>
                  <a:pt x="6165362" y="1164632"/>
                  <a:pt x="6181364" y="1171998"/>
                </a:cubicBezTo>
                <a:cubicBezTo>
                  <a:pt x="6197366" y="1179364"/>
                  <a:pt x="6213242" y="1183047"/>
                  <a:pt x="6228989" y="1183047"/>
                </a:cubicBezTo>
                <a:cubicBezTo>
                  <a:pt x="6249817" y="1183047"/>
                  <a:pt x="6267343" y="1177332"/>
                  <a:pt x="6281567" y="1165902"/>
                </a:cubicBezTo>
                <a:cubicBezTo>
                  <a:pt x="6295791" y="1154472"/>
                  <a:pt x="6306586" y="1138597"/>
                  <a:pt x="6313952" y="1118277"/>
                </a:cubicBezTo>
                <a:cubicBezTo>
                  <a:pt x="6321318" y="1097957"/>
                  <a:pt x="6325002" y="1074081"/>
                  <a:pt x="6325002" y="1046649"/>
                </a:cubicBezTo>
                <a:lnTo>
                  <a:pt x="6325002" y="856911"/>
                </a:lnTo>
                <a:cubicBezTo>
                  <a:pt x="6325002" y="839131"/>
                  <a:pt x="6323223" y="822367"/>
                  <a:pt x="6319667" y="806619"/>
                </a:cubicBezTo>
                <a:cubicBezTo>
                  <a:pt x="6316111" y="790871"/>
                  <a:pt x="6310523" y="777028"/>
                  <a:pt x="6302903" y="765090"/>
                </a:cubicBezTo>
                <a:cubicBezTo>
                  <a:pt x="6295283" y="753152"/>
                  <a:pt x="6285504" y="743881"/>
                  <a:pt x="6273566" y="737277"/>
                </a:cubicBezTo>
                <a:cubicBezTo>
                  <a:pt x="6261628" y="730673"/>
                  <a:pt x="6247277" y="727371"/>
                  <a:pt x="6230513" y="727371"/>
                </a:cubicBezTo>
                <a:close/>
                <a:moveTo>
                  <a:pt x="5612150" y="727371"/>
                </a:moveTo>
                <a:cubicBezTo>
                  <a:pt x="5580654" y="727371"/>
                  <a:pt x="5553350" y="733086"/>
                  <a:pt x="5530235" y="744516"/>
                </a:cubicBezTo>
                <a:cubicBezTo>
                  <a:pt x="5507121" y="755946"/>
                  <a:pt x="5489468" y="772583"/>
                  <a:pt x="5477276" y="794427"/>
                </a:cubicBezTo>
                <a:cubicBezTo>
                  <a:pt x="5465084" y="816271"/>
                  <a:pt x="5458988" y="842941"/>
                  <a:pt x="5458988" y="874437"/>
                </a:cubicBezTo>
                <a:lnTo>
                  <a:pt x="5458988" y="1035981"/>
                </a:lnTo>
                <a:cubicBezTo>
                  <a:pt x="5458988" y="1066969"/>
                  <a:pt x="5465084" y="1093512"/>
                  <a:pt x="5477276" y="1115610"/>
                </a:cubicBezTo>
                <a:cubicBezTo>
                  <a:pt x="5489468" y="1137708"/>
                  <a:pt x="5506994" y="1154472"/>
                  <a:pt x="5529854" y="1165902"/>
                </a:cubicBezTo>
                <a:cubicBezTo>
                  <a:pt x="5552714" y="1177332"/>
                  <a:pt x="5580146" y="1183047"/>
                  <a:pt x="5612150" y="1183047"/>
                </a:cubicBezTo>
                <a:cubicBezTo>
                  <a:pt x="5657870" y="1183047"/>
                  <a:pt x="5693685" y="1171744"/>
                  <a:pt x="5719592" y="1149138"/>
                </a:cubicBezTo>
                <a:cubicBezTo>
                  <a:pt x="5745500" y="1126532"/>
                  <a:pt x="5758454" y="1092877"/>
                  <a:pt x="5758454" y="1048173"/>
                </a:cubicBezTo>
                <a:lnTo>
                  <a:pt x="5758454" y="1005501"/>
                </a:lnTo>
                <a:lnTo>
                  <a:pt x="5644154" y="1005501"/>
                </a:lnTo>
                <a:lnTo>
                  <a:pt x="5644154" y="1051983"/>
                </a:lnTo>
                <a:cubicBezTo>
                  <a:pt x="5644154" y="1062651"/>
                  <a:pt x="5642757" y="1071033"/>
                  <a:pt x="5639963" y="1077129"/>
                </a:cubicBezTo>
                <a:cubicBezTo>
                  <a:pt x="5637169" y="1083225"/>
                  <a:pt x="5633360" y="1087670"/>
                  <a:pt x="5628534" y="1090464"/>
                </a:cubicBezTo>
                <a:cubicBezTo>
                  <a:pt x="5623707" y="1093258"/>
                  <a:pt x="5618246" y="1094655"/>
                  <a:pt x="5612150" y="1094655"/>
                </a:cubicBezTo>
                <a:cubicBezTo>
                  <a:pt x="5606055" y="1094655"/>
                  <a:pt x="5600720" y="1093131"/>
                  <a:pt x="5596148" y="1090083"/>
                </a:cubicBezTo>
                <a:cubicBezTo>
                  <a:pt x="5591576" y="1087035"/>
                  <a:pt x="5588020" y="1081955"/>
                  <a:pt x="5585480" y="1074843"/>
                </a:cubicBezTo>
                <a:cubicBezTo>
                  <a:pt x="5582940" y="1067731"/>
                  <a:pt x="5581670" y="1058587"/>
                  <a:pt x="5581670" y="1047411"/>
                </a:cubicBezTo>
                <a:lnTo>
                  <a:pt x="5581670" y="962829"/>
                </a:lnTo>
                <a:lnTo>
                  <a:pt x="5758454" y="962829"/>
                </a:lnTo>
                <a:lnTo>
                  <a:pt x="5758454" y="874437"/>
                </a:lnTo>
                <a:cubicBezTo>
                  <a:pt x="5758454" y="842433"/>
                  <a:pt x="5752993" y="815509"/>
                  <a:pt x="5742071" y="793665"/>
                </a:cubicBezTo>
                <a:cubicBezTo>
                  <a:pt x="5731150" y="771821"/>
                  <a:pt x="5714893" y="755311"/>
                  <a:pt x="5693303" y="744135"/>
                </a:cubicBezTo>
                <a:cubicBezTo>
                  <a:pt x="5671713" y="732959"/>
                  <a:pt x="5644662" y="727371"/>
                  <a:pt x="5612150" y="727371"/>
                </a:cubicBezTo>
                <a:close/>
                <a:moveTo>
                  <a:pt x="5266202" y="727371"/>
                </a:moveTo>
                <a:cubicBezTo>
                  <a:pt x="5242327" y="727371"/>
                  <a:pt x="5219975" y="732451"/>
                  <a:pt x="5199146" y="742611"/>
                </a:cubicBezTo>
                <a:cubicBezTo>
                  <a:pt x="5178318" y="752771"/>
                  <a:pt x="5161681" y="766995"/>
                  <a:pt x="5149235" y="785283"/>
                </a:cubicBezTo>
                <a:cubicBezTo>
                  <a:pt x="5136789" y="803571"/>
                  <a:pt x="5130566" y="824653"/>
                  <a:pt x="5130566" y="848529"/>
                </a:cubicBezTo>
                <a:cubicBezTo>
                  <a:pt x="5130566" y="875961"/>
                  <a:pt x="5137298" y="898948"/>
                  <a:pt x="5150759" y="917490"/>
                </a:cubicBezTo>
                <a:cubicBezTo>
                  <a:pt x="5164221" y="936032"/>
                  <a:pt x="5182636" y="955209"/>
                  <a:pt x="5206004" y="975021"/>
                </a:cubicBezTo>
                <a:lnTo>
                  <a:pt x="5238008" y="1001691"/>
                </a:lnTo>
                <a:cubicBezTo>
                  <a:pt x="5260868" y="1020487"/>
                  <a:pt x="5276743" y="1034711"/>
                  <a:pt x="5285633" y="1044363"/>
                </a:cubicBezTo>
                <a:cubicBezTo>
                  <a:pt x="5294523" y="1054015"/>
                  <a:pt x="5298968" y="1064683"/>
                  <a:pt x="5298968" y="1076367"/>
                </a:cubicBezTo>
                <a:cubicBezTo>
                  <a:pt x="5298968" y="1083479"/>
                  <a:pt x="5296555" y="1089067"/>
                  <a:pt x="5291729" y="1093131"/>
                </a:cubicBezTo>
                <a:cubicBezTo>
                  <a:pt x="5286903" y="1097195"/>
                  <a:pt x="5279664" y="1099227"/>
                  <a:pt x="5270013" y="1099227"/>
                </a:cubicBezTo>
                <a:cubicBezTo>
                  <a:pt x="5256804" y="1099227"/>
                  <a:pt x="5244739" y="1093512"/>
                  <a:pt x="5233817" y="1082082"/>
                </a:cubicBezTo>
                <a:cubicBezTo>
                  <a:pt x="5222895" y="1070652"/>
                  <a:pt x="5213370" y="1055031"/>
                  <a:pt x="5205242" y="1035219"/>
                </a:cubicBezTo>
                <a:lnTo>
                  <a:pt x="5120660" y="1072557"/>
                </a:lnTo>
                <a:cubicBezTo>
                  <a:pt x="5136916" y="1111673"/>
                  <a:pt x="5157871" y="1139867"/>
                  <a:pt x="5183525" y="1157139"/>
                </a:cubicBezTo>
                <a:cubicBezTo>
                  <a:pt x="5209179" y="1174411"/>
                  <a:pt x="5241310" y="1183047"/>
                  <a:pt x="5279919" y="1183047"/>
                </a:cubicBezTo>
                <a:cubicBezTo>
                  <a:pt x="5303287" y="1183047"/>
                  <a:pt x="5325258" y="1178475"/>
                  <a:pt x="5345831" y="1169331"/>
                </a:cubicBezTo>
                <a:cubicBezTo>
                  <a:pt x="5366405" y="1160187"/>
                  <a:pt x="5383042" y="1146598"/>
                  <a:pt x="5395742" y="1128564"/>
                </a:cubicBezTo>
                <a:cubicBezTo>
                  <a:pt x="5408442" y="1110530"/>
                  <a:pt x="5414792" y="1088813"/>
                  <a:pt x="5414792" y="1063413"/>
                </a:cubicBezTo>
                <a:cubicBezTo>
                  <a:pt x="5414792" y="1044617"/>
                  <a:pt x="5410855" y="1027853"/>
                  <a:pt x="5402982" y="1013121"/>
                </a:cubicBezTo>
                <a:cubicBezTo>
                  <a:pt x="5395107" y="998389"/>
                  <a:pt x="5385074" y="984927"/>
                  <a:pt x="5372883" y="972735"/>
                </a:cubicBezTo>
                <a:cubicBezTo>
                  <a:pt x="5360690" y="960543"/>
                  <a:pt x="5348245" y="949113"/>
                  <a:pt x="5335544" y="938445"/>
                </a:cubicBezTo>
                <a:lnTo>
                  <a:pt x="5304302" y="911013"/>
                </a:lnTo>
                <a:cubicBezTo>
                  <a:pt x="5284999" y="895265"/>
                  <a:pt x="5269886" y="881803"/>
                  <a:pt x="5258963" y="870627"/>
                </a:cubicBezTo>
                <a:cubicBezTo>
                  <a:pt x="5248041" y="859451"/>
                  <a:pt x="5242581" y="849037"/>
                  <a:pt x="5242581" y="839385"/>
                </a:cubicBezTo>
                <a:cubicBezTo>
                  <a:pt x="5242581" y="831765"/>
                  <a:pt x="5244994" y="825669"/>
                  <a:pt x="5249819" y="821097"/>
                </a:cubicBezTo>
                <a:cubicBezTo>
                  <a:pt x="5254645" y="816525"/>
                  <a:pt x="5261122" y="814239"/>
                  <a:pt x="5269250" y="814239"/>
                </a:cubicBezTo>
                <a:cubicBezTo>
                  <a:pt x="5278394" y="814239"/>
                  <a:pt x="5286903" y="817541"/>
                  <a:pt x="5294777" y="824145"/>
                </a:cubicBezTo>
                <a:cubicBezTo>
                  <a:pt x="5302652" y="830749"/>
                  <a:pt x="5309383" y="838877"/>
                  <a:pt x="5314970" y="848529"/>
                </a:cubicBezTo>
                <a:cubicBezTo>
                  <a:pt x="5320558" y="858181"/>
                  <a:pt x="5324876" y="867833"/>
                  <a:pt x="5327924" y="877485"/>
                </a:cubicBezTo>
                <a:lnTo>
                  <a:pt x="5407935" y="840909"/>
                </a:lnTo>
                <a:cubicBezTo>
                  <a:pt x="5398282" y="804841"/>
                  <a:pt x="5381264" y="776901"/>
                  <a:pt x="5356880" y="757089"/>
                </a:cubicBezTo>
                <a:cubicBezTo>
                  <a:pt x="5332496" y="737277"/>
                  <a:pt x="5302270" y="727371"/>
                  <a:pt x="5266202" y="727371"/>
                </a:cubicBezTo>
                <a:close/>
                <a:moveTo>
                  <a:pt x="4385331" y="727371"/>
                </a:moveTo>
                <a:cubicBezTo>
                  <a:pt x="4334022" y="727371"/>
                  <a:pt x="4295541" y="739944"/>
                  <a:pt x="4269888" y="765090"/>
                </a:cubicBezTo>
                <a:cubicBezTo>
                  <a:pt x="4244233" y="790236"/>
                  <a:pt x="4230136" y="829225"/>
                  <a:pt x="4227596" y="882057"/>
                </a:cubicBezTo>
                <a:lnTo>
                  <a:pt x="4343420" y="886629"/>
                </a:lnTo>
                <a:lnTo>
                  <a:pt x="4346468" y="854625"/>
                </a:lnTo>
                <a:cubicBezTo>
                  <a:pt x="4346976" y="848021"/>
                  <a:pt x="4347992" y="842052"/>
                  <a:pt x="4349516" y="836718"/>
                </a:cubicBezTo>
                <a:cubicBezTo>
                  <a:pt x="4351040" y="831384"/>
                  <a:pt x="4353707" y="827193"/>
                  <a:pt x="4357518" y="824145"/>
                </a:cubicBezTo>
                <a:cubicBezTo>
                  <a:pt x="4361327" y="821097"/>
                  <a:pt x="4366788" y="819573"/>
                  <a:pt x="4373900" y="819573"/>
                </a:cubicBezTo>
                <a:cubicBezTo>
                  <a:pt x="4381012" y="819573"/>
                  <a:pt x="4386346" y="821224"/>
                  <a:pt x="4389902" y="824526"/>
                </a:cubicBezTo>
                <a:cubicBezTo>
                  <a:pt x="4393458" y="827828"/>
                  <a:pt x="4395998" y="832400"/>
                  <a:pt x="4397522" y="838242"/>
                </a:cubicBezTo>
                <a:cubicBezTo>
                  <a:pt x="4399046" y="844084"/>
                  <a:pt x="4399808" y="850815"/>
                  <a:pt x="4399808" y="858435"/>
                </a:cubicBezTo>
                <a:lnTo>
                  <a:pt x="4399808" y="902631"/>
                </a:lnTo>
                <a:cubicBezTo>
                  <a:pt x="4378980" y="909743"/>
                  <a:pt x="4357898" y="917744"/>
                  <a:pt x="4336562" y="926634"/>
                </a:cubicBezTo>
                <a:cubicBezTo>
                  <a:pt x="4315226" y="935524"/>
                  <a:pt x="4295668" y="946319"/>
                  <a:pt x="4277888" y="959019"/>
                </a:cubicBezTo>
                <a:cubicBezTo>
                  <a:pt x="4260108" y="971719"/>
                  <a:pt x="4245757" y="987467"/>
                  <a:pt x="4234836" y="1006263"/>
                </a:cubicBezTo>
                <a:cubicBezTo>
                  <a:pt x="4223913" y="1025059"/>
                  <a:pt x="4218452" y="1048173"/>
                  <a:pt x="4218452" y="1075605"/>
                </a:cubicBezTo>
                <a:cubicBezTo>
                  <a:pt x="4218452" y="1092877"/>
                  <a:pt x="4222263" y="1109768"/>
                  <a:pt x="4229883" y="1126278"/>
                </a:cubicBezTo>
                <a:cubicBezTo>
                  <a:pt x="4237502" y="1142788"/>
                  <a:pt x="4248932" y="1156377"/>
                  <a:pt x="4264172" y="1167045"/>
                </a:cubicBezTo>
                <a:cubicBezTo>
                  <a:pt x="4279412" y="1177713"/>
                  <a:pt x="4298208" y="1183047"/>
                  <a:pt x="4320560" y="1183047"/>
                </a:cubicBezTo>
                <a:cubicBezTo>
                  <a:pt x="4343928" y="1183047"/>
                  <a:pt x="4362598" y="1175935"/>
                  <a:pt x="4376567" y="1161711"/>
                </a:cubicBezTo>
                <a:cubicBezTo>
                  <a:pt x="4390537" y="1147487"/>
                  <a:pt x="4400062" y="1131231"/>
                  <a:pt x="4405143" y="1112943"/>
                </a:cubicBezTo>
                <a:cubicBezTo>
                  <a:pt x="4406158" y="1115483"/>
                  <a:pt x="4407683" y="1123611"/>
                  <a:pt x="4409714" y="1137327"/>
                </a:cubicBezTo>
                <a:cubicBezTo>
                  <a:pt x="4411746" y="1151043"/>
                  <a:pt x="4413524" y="1163743"/>
                  <a:pt x="4415048" y="1175427"/>
                </a:cubicBezTo>
                <a:lnTo>
                  <a:pt x="4526300" y="1175427"/>
                </a:lnTo>
                <a:cubicBezTo>
                  <a:pt x="4525284" y="1168315"/>
                  <a:pt x="4524141" y="1159679"/>
                  <a:pt x="4522871" y="1149519"/>
                </a:cubicBezTo>
                <a:cubicBezTo>
                  <a:pt x="4521601" y="1139359"/>
                  <a:pt x="4520586" y="1127421"/>
                  <a:pt x="4519823" y="1113705"/>
                </a:cubicBezTo>
                <a:cubicBezTo>
                  <a:pt x="4519061" y="1099989"/>
                  <a:pt x="4518680" y="1083987"/>
                  <a:pt x="4518680" y="1065699"/>
                </a:cubicBezTo>
                <a:lnTo>
                  <a:pt x="4518680" y="859959"/>
                </a:lnTo>
                <a:cubicBezTo>
                  <a:pt x="4518680" y="820843"/>
                  <a:pt x="4507631" y="788966"/>
                  <a:pt x="4485534" y="764328"/>
                </a:cubicBezTo>
                <a:cubicBezTo>
                  <a:pt x="4463435" y="739690"/>
                  <a:pt x="4430034" y="727371"/>
                  <a:pt x="4385331" y="727371"/>
                </a:cubicBezTo>
                <a:close/>
                <a:moveTo>
                  <a:pt x="4069482" y="727371"/>
                </a:moveTo>
                <a:cubicBezTo>
                  <a:pt x="4050177" y="727371"/>
                  <a:pt x="4031762" y="731943"/>
                  <a:pt x="4014236" y="741087"/>
                </a:cubicBezTo>
                <a:cubicBezTo>
                  <a:pt x="3996711" y="750231"/>
                  <a:pt x="3979819" y="762931"/>
                  <a:pt x="3963563" y="779187"/>
                </a:cubicBezTo>
                <a:lnTo>
                  <a:pt x="3963563" y="734991"/>
                </a:lnTo>
                <a:lnTo>
                  <a:pt x="3839357" y="734991"/>
                </a:lnTo>
                <a:lnTo>
                  <a:pt x="3839357" y="1175427"/>
                </a:lnTo>
                <a:lnTo>
                  <a:pt x="3963563" y="1175427"/>
                </a:lnTo>
                <a:lnTo>
                  <a:pt x="3963563" y="831003"/>
                </a:lnTo>
                <a:cubicBezTo>
                  <a:pt x="3970675" y="825923"/>
                  <a:pt x="3977660" y="821986"/>
                  <a:pt x="3984518" y="819192"/>
                </a:cubicBezTo>
                <a:cubicBezTo>
                  <a:pt x="3991376" y="816398"/>
                  <a:pt x="3997346" y="815001"/>
                  <a:pt x="4002426" y="815001"/>
                </a:cubicBezTo>
                <a:cubicBezTo>
                  <a:pt x="4012078" y="815001"/>
                  <a:pt x="4018682" y="817795"/>
                  <a:pt x="4022238" y="823383"/>
                </a:cubicBezTo>
                <a:cubicBezTo>
                  <a:pt x="4025793" y="828971"/>
                  <a:pt x="4027571" y="837099"/>
                  <a:pt x="4027571" y="847767"/>
                </a:cubicBezTo>
                <a:lnTo>
                  <a:pt x="4027571" y="1175427"/>
                </a:lnTo>
                <a:lnTo>
                  <a:pt x="4151016" y="1175427"/>
                </a:lnTo>
                <a:lnTo>
                  <a:pt x="4151016" y="830241"/>
                </a:lnTo>
                <a:cubicBezTo>
                  <a:pt x="4151016" y="810429"/>
                  <a:pt x="4147968" y="792776"/>
                  <a:pt x="4141871" y="777282"/>
                </a:cubicBezTo>
                <a:cubicBezTo>
                  <a:pt x="4135775" y="761788"/>
                  <a:pt x="4126758" y="749596"/>
                  <a:pt x="4114820" y="740706"/>
                </a:cubicBezTo>
                <a:cubicBezTo>
                  <a:pt x="4102883" y="731816"/>
                  <a:pt x="4087770" y="727371"/>
                  <a:pt x="4069482" y="727371"/>
                </a:cubicBezTo>
                <a:close/>
                <a:moveTo>
                  <a:pt x="3592470" y="722799"/>
                </a:moveTo>
                <a:lnTo>
                  <a:pt x="3625236" y="963591"/>
                </a:lnTo>
                <a:lnTo>
                  <a:pt x="3559704" y="963591"/>
                </a:lnTo>
                <a:close/>
                <a:moveTo>
                  <a:pt x="7995686" y="600879"/>
                </a:moveTo>
                <a:lnTo>
                  <a:pt x="7995686" y="734991"/>
                </a:lnTo>
                <a:lnTo>
                  <a:pt x="7953014" y="734991"/>
                </a:lnTo>
                <a:lnTo>
                  <a:pt x="7953014" y="816525"/>
                </a:lnTo>
                <a:lnTo>
                  <a:pt x="7995686" y="816525"/>
                </a:lnTo>
                <a:lnTo>
                  <a:pt x="7995686" y="1055793"/>
                </a:lnTo>
                <a:cubicBezTo>
                  <a:pt x="7995686" y="1082209"/>
                  <a:pt x="7998988" y="1104688"/>
                  <a:pt x="8005592" y="1123230"/>
                </a:cubicBezTo>
                <a:cubicBezTo>
                  <a:pt x="8012196" y="1141772"/>
                  <a:pt x="8024515" y="1155869"/>
                  <a:pt x="8042549" y="1165521"/>
                </a:cubicBezTo>
                <a:cubicBezTo>
                  <a:pt x="8060583" y="1175173"/>
                  <a:pt x="8086110" y="1179999"/>
                  <a:pt x="8119130" y="1179999"/>
                </a:cubicBezTo>
                <a:cubicBezTo>
                  <a:pt x="8133862" y="1179999"/>
                  <a:pt x="8148340" y="1179237"/>
                  <a:pt x="8162564" y="1177713"/>
                </a:cubicBezTo>
                <a:cubicBezTo>
                  <a:pt x="8176788" y="1176189"/>
                  <a:pt x="8187202" y="1174919"/>
                  <a:pt x="8193806" y="1173903"/>
                </a:cubicBezTo>
                <a:lnTo>
                  <a:pt x="8193806" y="1076367"/>
                </a:lnTo>
                <a:cubicBezTo>
                  <a:pt x="8189234" y="1076875"/>
                  <a:pt x="8184154" y="1077510"/>
                  <a:pt x="8178566" y="1078272"/>
                </a:cubicBezTo>
                <a:cubicBezTo>
                  <a:pt x="8172978" y="1079034"/>
                  <a:pt x="8166882" y="1079415"/>
                  <a:pt x="8160278" y="1079415"/>
                </a:cubicBezTo>
                <a:cubicBezTo>
                  <a:pt x="8149103" y="1079415"/>
                  <a:pt x="8139831" y="1076621"/>
                  <a:pt x="8132465" y="1071033"/>
                </a:cubicBezTo>
                <a:cubicBezTo>
                  <a:pt x="8125099" y="1065445"/>
                  <a:pt x="8121416" y="1056301"/>
                  <a:pt x="8121416" y="1043601"/>
                </a:cubicBezTo>
                <a:lnTo>
                  <a:pt x="8121416" y="816525"/>
                </a:lnTo>
                <a:lnTo>
                  <a:pt x="8183900" y="816525"/>
                </a:lnTo>
                <a:lnTo>
                  <a:pt x="8183900" y="734991"/>
                </a:lnTo>
                <a:lnTo>
                  <a:pt x="8121416" y="734991"/>
                </a:lnTo>
                <a:lnTo>
                  <a:pt x="8121416" y="600879"/>
                </a:lnTo>
                <a:close/>
                <a:moveTo>
                  <a:pt x="8249432" y="574209"/>
                </a:moveTo>
                <a:lnTo>
                  <a:pt x="8249432" y="660315"/>
                </a:lnTo>
                <a:lnTo>
                  <a:pt x="8374400" y="660315"/>
                </a:lnTo>
                <a:lnTo>
                  <a:pt x="8374400" y="574209"/>
                </a:lnTo>
                <a:close/>
                <a:moveTo>
                  <a:pt x="7430282" y="574209"/>
                </a:moveTo>
                <a:lnTo>
                  <a:pt x="7430282" y="660315"/>
                </a:lnTo>
                <a:lnTo>
                  <a:pt x="7555250" y="660315"/>
                </a:lnTo>
                <a:lnTo>
                  <a:pt x="7555250" y="574209"/>
                </a:lnTo>
                <a:close/>
                <a:moveTo>
                  <a:pt x="7231400" y="558207"/>
                </a:moveTo>
                <a:lnTo>
                  <a:pt x="7231400" y="762423"/>
                </a:lnTo>
                <a:cubicBezTo>
                  <a:pt x="7219208" y="751755"/>
                  <a:pt x="7205746" y="743246"/>
                  <a:pt x="7191014" y="736896"/>
                </a:cubicBezTo>
                <a:cubicBezTo>
                  <a:pt x="7176282" y="730546"/>
                  <a:pt x="7160788" y="727371"/>
                  <a:pt x="7144532" y="727371"/>
                </a:cubicBezTo>
                <a:cubicBezTo>
                  <a:pt x="7122180" y="727371"/>
                  <a:pt x="7103384" y="733213"/>
                  <a:pt x="7088144" y="744897"/>
                </a:cubicBezTo>
                <a:cubicBezTo>
                  <a:pt x="7072904" y="756581"/>
                  <a:pt x="7061474" y="772710"/>
                  <a:pt x="7053854" y="793284"/>
                </a:cubicBezTo>
                <a:cubicBezTo>
                  <a:pt x="7046234" y="813858"/>
                  <a:pt x="7042424" y="837861"/>
                  <a:pt x="7042424" y="865293"/>
                </a:cubicBezTo>
                <a:lnTo>
                  <a:pt x="7042424" y="1047411"/>
                </a:lnTo>
                <a:cubicBezTo>
                  <a:pt x="7042424" y="1092115"/>
                  <a:pt x="7051314" y="1125897"/>
                  <a:pt x="7069094" y="1148757"/>
                </a:cubicBezTo>
                <a:cubicBezTo>
                  <a:pt x="7086874" y="1171617"/>
                  <a:pt x="7112020" y="1183047"/>
                  <a:pt x="7144532" y="1183047"/>
                </a:cubicBezTo>
                <a:cubicBezTo>
                  <a:pt x="7159264" y="1183047"/>
                  <a:pt x="7173996" y="1179364"/>
                  <a:pt x="7188728" y="1171998"/>
                </a:cubicBezTo>
                <a:cubicBezTo>
                  <a:pt x="7203460" y="1164632"/>
                  <a:pt x="7217684" y="1154345"/>
                  <a:pt x="7231400" y="1141137"/>
                </a:cubicBezTo>
                <a:lnTo>
                  <a:pt x="7231400" y="1175427"/>
                </a:lnTo>
                <a:lnTo>
                  <a:pt x="7355606" y="1175427"/>
                </a:lnTo>
                <a:lnTo>
                  <a:pt x="7355606" y="558207"/>
                </a:lnTo>
                <a:close/>
                <a:moveTo>
                  <a:pt x="4597166" y="558207"/>
                </a:moveTo>
                <a:lnTo>
                  <a:pt x="4597166" y="1175427"/>
                </a:lnTo>
                <a:lnTo>
                  <a:pt x="4720610" y="1175427"/>
                </a:lnTo>
                <a:lnTo>
                  <a:pt x="4720610" y="558207"/>
                </a:lnTo>
                <a:close/>
                <a:moveTo>
                  <a:pt x="3513983" y="558207"/>
                </a:moveTo>
                <a:lnTo>
                  <a:pt x="3397397" y="1175427"/>
                </a:lnTo>
                <a:lnTo>
                  <a:pt x="3526175" y="1175427"/>
                </a:lnTo>
                <a:lnTo>
                  <a:pt x="3547511" y="1045125"/>
                </a:lnTo>
                <a:lnTo>
                  <a:pt x="3638190" y="1045125"/>
                </a:lnTo>
                <a:lnTo>
                  <a:pt x="3658763" y="1175427"/>
                </a:lnTo>
                <a:lnTo>
                  <a:pt x="3784493" y="1175427"/>
                </a:lnTo>
                <a:lnTo>
                  <a:pt x="3669431" y="558207"/>
                </a:lnTo>
                <a:close/>
                <a:moveTo>
                  <a:pt x="6836684" y="533061"/>
                </a:moveTo>
                <a:lnTo>
                  <a:pt x="6788678" y="686223"/>
                </a:lnTo>
                <a:lnTo>
                  <a:pt x="6867164" y="686223"/>
                </a:lnTo>
                <a:lnTo>
                  <a:pt x="6963176" y="53306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83E3EDB-B770-DC64-97A1-9C79CDE1BA86}"/>
              </a:ext>
            </a:extLst>
          </p:cNvPr>
          <p:cNvSpPr/>
          <p:nvPr/>
        </p:nvSpPr>
        <p:spPr>
          <a:xfrm>
            <a:off x="7680960" y="4236720"/>
            <a:ext cx="441960" cy="4388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DA0AD9-D2DE-BA61-7BB7-F3F7F5430CD4}"/>
              </a:ext>
            </a:extLst>
          </p:cNvPr>
          <p:cNvSpPr/>
          <p:nvPr/>
        </p:nvSpPr>
        <p:spPr>
          <a:xfrm>
            <a:off x="10762143" y="396284"/>
            <a:ext cx="247650" cy="1820605"/>
          </a:xfrm>
          <a:prstGeom prst="rect">
            <a:avLst/>
          </a:prstGeom>
          <a:solidFill>
            <a:srgbClr val="4EC0E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7096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5" presetClass="path" presetSubtype="0" decel="10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-0.72357 -0.0009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85" y="-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-0.68997 0.00185 " pathEditMode="relative" rAng="0" ptsTypes="AA">
                                      <p:cBhvr>
                                        <p:cTn id="12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0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098550" y="-3663950"/>
            <a:ext cx="14389100" cy="14185900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238760" y="243945"/>
            <a:ext cx="5184097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</a:t>
            </a:r>
            <a:r>
              <a:rPr lang="fr-FR" sz="88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Cleaning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070811" y="1612788"/>
            <a:ext cx="3501189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BA780258-C9E4-406B-ABA1-9E7A4CE81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97" y="1209735"/>
            <a:ext cx="3810532" cy="54776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A515F07-58CB-4BCB-B83A-7079512DB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11" y="2981632"/>
            <a:ext cx="5792008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4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098550" y="-3663950"/>
            <a:ext cx="14389100" cy="14185900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238760" y="243945"/>
            <a:ext cx="5184097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</a:t>
            </a:r>
            <a:r>
              <a:rPr lang="fr-FR" sz="88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Cleaning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070811" y="1612788"/>
            <a:ext cx="3501189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FDAF6392-EDC3-4271-9CFE-7B9AD291983C}"/>
              </a:ext>
            </a:extLst>
          </p:cNvPr>
          <p:cNvSpPr txBox="1"/>
          <p:nvPr/>
        </p:nvSpPr>
        <p:spPr>
          <a:xfrm>
            <a:off x="238760" y="516313"/>
            <a:ext cx="66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fffffff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88C1170-8487-4F40-BAE4-AC7A3ABC1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11" y="3044712"/>
            <a:ext cx="10269383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01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098550" y="-3663950"/>
            <a:ext cx="14389100" cy="14185900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238760" y="243945"/>
            <a:ext cx="5184097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</a:t>
            </a:r>
            <a:r>
              <a:rPr lang="fr-FR" sz="88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Cleaning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070811" y="1612788"/>
            <a:ext cx="3501189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471512A0-CF36-44F6-AC3D-F1CF3BD01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891" y="2492288"/>
            <a:ext cx="7202091" cy="41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53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098550" y="-3663950"/>
            <a:ext cx="14389100" cy="14185900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238760" y="243945"/>
            <a:ext cx="5184097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</a:t>
            </a:r>
            <a:r>
              <a:rPr lang="fr-FR" sz="88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Cleaning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070811" y="1612788"/>
            <a:ext cx="3501189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C4BCBF11-7C93-47C3-8775-4271EC720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760" y="503235"/>
            <a:ext cx="2700479" cy="38968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23CFA3-43FB-4B83-937D-C41D035F9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021" y="1247857"/>
            <a:ext cx="4515480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8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5414018" y="243945"/>
            <a:ext cx="6437622" cy="6370109"/>
          </a:xfrm>
          <a:prstGeom prst="ellipse">
            <a:avLst/>
          </a:prstGeo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487680" y="4271003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SQL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368039" y="5656460"/>
            <a:ext cx="3516531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343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098550" y="-3663950"/>
            <a:ext cx="14389100" cy="14185900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238760" y="243945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SQL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070811" y="1612788"/>
            <a:ext cx="3607869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FDAF6392-EDC3-4271-9CFE-7B9AD291983C}"/>
              </a:ext>
            </a:extLst>
          </p:cNvPr>
          <p:cNvSpPr txBox="1"/>
          <p:nvPr/>
        </p:nvSpPr>
        <p:spPr>
          <a:xfrm>
            <a:off x="0" y="-794657"/>
            <a:ext cx="66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fffffff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6B6FCFF-4CCF-46E3-8A78-781ADC2B9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666" y="2395704"/>
            <a:ext cx="5590210" cy="286640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39E2336-F7D8-41C7-A47A-45F4F561714D}"/>
              </a:ext>
            </a:extLst>
          </p:cNvPr>
          <p:cNvSpPr txBox="1"/>
          <p:nvPr/>
        </p:nvSpPr>
        <p:spPr>
          <a:xfrm>
            <a:off x="1349307" y="3231502"/>
            <a:ext cx="3329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err="1">
                <a:solidFill>
                  <a:schemeClr val="bg1"/>
                </a:solidFill>
              </a:rPr>
              <a:t>Creation</a:t>
            </a:r>
            <a:r>
              <a:rPr lang="fr-FR" sz="4400" b="1" dirty="0">
                <a:solidFill>
                  <a:schemeClr val="bg1"/>
                </a:solidFill>
              </a:rPr>
              <a:t> BDD</a:t>
            </a:r>
          </a:p>
        </p:txBody>
      </p:sp>
    </p:spTree>
    <p:extLst>
      <p:ext uri="{BB962C8B-B14F-4D97-AF65-F5344CB8AC3E}">
        <p14:creationId xmlns:p14="http://schemas.microsoft.com/office/powerpoint/2010/main" val="3132292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098550" y="-3663950"/>
            <a:ext cx="14389100" cy="14185900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238760" y="243945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SQL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070811" y="1612788"/>
            <a:ext cx="3607869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FDAF6392-EDC3-4271-9CFE-7B9AD291983C}"/>
              </a:ext>
            </a:extLst>
          </p:cNvPr>
          <p:cNvSpPr txBox="1"/>
          <p:nvPr/>
        </p:nvSpPr>
        <p:spPr>
          <a:xfrm>
            <a:off x="0" y="-794657"/>
            <a:ext cx="66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fffffff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39E2336-F7D8-41C7-A47A-45F4F561714D}"/>
              </a:ext>
            </a:extLst>
          </p:cNvPr>
          <p:cNvSpPr txBox="1"/>
          <p:nvPr/>
        </p:nvSpPr>
        <p:spPr>
          <a:xfrm>
            <a:off x="1349307" y="3231502"/>
            <a:ext cx="3329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err="1">
                <a:solidFill>
                  <a:schemeClr val="bg1"/>
                </a:solidFill>
              </a:rPr>
              <a:t>Creation</a:t>
            </a:r>
            <a:r>
              <a:rPr lang="fr-FR" sz="4400" b="1" dirty="0">
                <a:solidFill>
                  <a:schemeClr val="bg1"/>
                </a:solidFill>
              </a:rPr>
              <a:t> BDD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F8D2C46-F04C-42C7-AA51-D79326E3C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915884"/>
            <a:ext cx="62293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9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098550" y="-3663950"/>
            <a:ext cx="14389100" cy="14185900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238760" y="243945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SQL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070811" y="1612788"/>
            <a:ext cx="3607869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FDAF6392-EDC3-4271-9CFE-7B9AD291983C}"/>
              </a:ext>
            </a:extLst>
          </p:cNvPr>
          <p:cNvSpPr txBox="1"/>
          <p:nvPr/>
        </p:nvSpPr>
        <p:spPr>
          <a:xfrm>
            <a:off x="0" y="-794657"/>
            <a:ext cx="66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fffffff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042738F-442A-4833-9363-3815B64DB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37" y="2020738"/>
            <a:ext cx="82391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29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098550" y="-3663950"/>
            <a:ext cx="14389100" cy="14185900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238760" y="243945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SQL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070811" y="1612788"/>
            <a:ext cx="3607869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FDAF6392-EDC3-4271-9CFE-7B9AD291983C}"/>
              </a:ext>
            </a:extLst>
          </p:cNvPr>
          <p:cNvSpPr txBox="1"/>
          <p:nvPr/>
        </p:nvSpPr>
        <p:spPr>
          <a:xfrm>
            <a:off x="0" y="-794657"/>
            <a:ext cx="66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fffffff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A077B2-3738-4768-8B16-DB059F051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37" y="1381124"/>
            <a:ext cx="3607024" cy="45053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DA34895-BA89-4E9B-8A68-E57F9D89B509}"/>
              </a:ext>
            </a:extLst>
          </p:cNvPr>
          <p:cNvSpPr txBox="1"/>
          <p:nvPr/>
        </p:nvSpPr>
        <p:spPr>
          <a:xfrm>
            <a:off x="481296" y="3429000"/>
            <a:ext cx="572464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0" dirty="0">
                <a:effectLst/>
                <a:latin typeface="Lucida Console" panose="020B0609040504020204" pitchFamily="49" charset="0"/>
              </a:rPr>
              <a:t>mapping pour assurer l'</a:t>
            </a:r>
            <a:r>
              <a:rPr lang="fr-FR" sz="2000" b="1" i="0" dirty="0" err="1">
                <a:effectLst/>
                <a:latin typeface="Lucida Console" panose="020B0609040504020204" pitchFamily="49" charset="0"/>
              </a:rPr>
              <a:t>uncité</a:t>
            </a:r>
            <a:r>
              <a:rPr lang="fr-FR" sz="2000" b="1" i="0" dirty="0">
                <a:effectLst/>
                <a:latin typeface="Lucida Console" panose="020B0609040504020204" pitchFamily="49" charset="0"/>
              </a:rPr>
              <a:t> des id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6067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098550" y="-3663950"/>
            <a:ext cx="14389100" cy="14185900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238760" y="243945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SQL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070811" y="1612788"/>
            <a:ext cx="3607869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FDAF6392-EDC3-4271-9CFE-7B9AD291983C}"/>
              </a:ext>
            </a:extLst>
          </p:cNvPr>
          <p:cNvSpPr txBox="1"/>
          <p:nvPr/>
        </p:nvSpPr>
        <p:spPr>
          <a:xfrm>
            <a:off x="0" y="-794657"/>
            <a:ext cx="66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fffffff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0311C6D-9DF1-450D-B13B-9C80211E1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4" y="1690495"/>
            <a:ext cx="8562975" cy="500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4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lipse 28">
            <a:extLst>
              <a:ext uri="{FF2B5EF4-FFF2-40B4-BE49-F238E27FC236}">
                <a16:creationId xmlns:a16="http://schemas.microsoft.com/office/drawing/2014/main" id="{B83E3EDB-B770-DC64-97A1-9C79CDE1BA86}"/>
              </a:ext>
            </a:extLst>
          </p:cNvPr>
          <p:cNvSpPr/>
          <p:nvPr/>
        </p:nvSpPr>
        <p:spPr>
          <a:xfrm>
            <a:off x="3609340" y="157480"/>
            <a:ext cx="4973320" cy="5120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3CC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2374868-6630-7491-48A9-359CDF0C9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14" y="2049399"/>
            <a:ext cx="3931771" cy="1336802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7" name="Zoom de section 36">
                <a:extLst>
                  <a:ext uri="{FF2B5EF4-FFF2-40B4-BE49-F238E27FC236}">
                    <a16:creationId xmlns:a16="http://schemas.microsoft.com/office/drawing/2014/main" id="{2915AFF6-9B9C-1BD0-3146-B9F0065F45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6263543"/>
                  </p:ext>
                </p:extLst>
              </p:nvPr>
            </p:nvGraphicFramePr>
            <p:xfrm>
              <a:off x="665649" y="43653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50F4828D-9350-46B2-8B2A-21625A66425C}">
                    <psez:zmPr id="{D6DB3D13-681F-4237-BEBE-7C86CEE5E1DB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7" name="Zoom de section 3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915AFF6-9B9C-1BD0-3146-B9F0065F45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649" y="436531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9" name="Zoom de section 38">
                <a:extLst>
                  <a:ext uri="{FF2B5EF4-FFF2-40B4-BE49-F238E27FC236}">
                    <a16:creationId xmlns:a16="http://schemas.microsoft.com/office/drawing/2014/main" id="{13DCFD13-FDF4-7B1E-AE7D-E6221AC01C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0353731"/>
                  </p:ext>
                </p:extLst>
              </p:nvPr>
            </p:nvGraphicFramePr>
            <p:xfrm>
              <a:off x="541063" y="299247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257045B5-0AA1-43CF-A29E-2757969846D9}">
                    <psez:zmPr id="{6D221E94-C0FE-492F-ACCE-CD4B6A2CA75E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9" name="Zoom de section 3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3DCFD13-FDF4-7B1E-AE7D-E6221AC01C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1063" y="2992470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1" name="Zoom de section 40">
                <a:extLst>
                  <a:ext uri="{FF2B5EF4-FFF2-40B4-BE49-F238E27FC236}">
                    <a16:creationId xmlns:a16="http://schemas.microsoft.com/office/drawing/2014/main" id="{1EF3D75B-48B2-B655-2211-F2FD2589FC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0323082"/>
                  </p:ext>
                </p:extLst>
              </p:nvPr>
            </p:nvGraphicFramePr>
            <p:xfrm>
              <a:off x="6774272" y="5231975"/>
              <a:ext cx="2610746" cy="1468545"/>
            </p:xfrm>
            <a:graphic>
              <a:graphicData uri="http://schemas.microsoft.com/office/powerpoint/2016/sectionzoom">
                <psez:sectionZm>
                  <psez:sectionZmObj sectionId="{448E63E2-469B-4DC6-AF21-439E613C2756}">
                    <psez:zmPr id="{DA6D8724-5CCE-4BDF-A392-DC4F8D61DA6D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10746" cy="146854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1" name="Zoom de section 4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EF3D75B-48B2-B655-2211-F2FD2589FC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4272" y="5231975"/>
                <a:ext cx="2610746" cy="1468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3" name="Zoom de section 42">
                <a:extLst>
                  <a:ext uri="{FF2B5EF4-FFF2-40B4-BE49-F238E27FC236}">
                    <a16:creationId xmlns:a16="http://schemas.microsoft.com/office/drawing/2014/main" id="{FF37C761-0FA0-A1CB-7007-030552FAED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756611"/>
                  </p:ext>
                </p:extLst>
              </p:nvPr>
            </p:nvGraphicFramePr>
            <p:xfrm>
              <a:off x="8623215" y="2916035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F9C2085-6D30-4120-B102-8B36BF51CA4F}">
                    <psez:zmPr id="{307283A6-D7B6-4E71-BEE9-4197C4B80D1A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3" name="Zoom de section 4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F37C761-0FA0-A1CB-7007-030552FAED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23215" y="2916035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5" name="Zoom de section 44">
                <a:extLst>
                  <a:ext uri="{FF2B5EF4-FFF2-40B4-BE49-F238E27FC236}">
                    <a16:creationId xmlns:a16="http://schemas.microsoft.com/office/drawing/2014/main" id="{98B1AD35-D040-164A-4B5A-E21E476004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4749235"/>
                  </p:ext>
                </p:extLst>
              </p:nvPr>
            </p:nvGraphicFramePr>
            <p:xfrm>
              <a:off x="8430260" y="43653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9DD55C56-91C1-404C-B17F-81C1542D3F1C}">
                    <psez:zmPr id="{0311FD81-FF20-4FF4-8A24-D363E008D12F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5" name="Zoom de section 44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8B1AD35-D040-164A-4B5A-E21E476004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30260" y="436531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Zoom de section 3">
                <a:extLst>
                  <a:ext uri="{FF2B5EF4-FFF2-40B4-BE49-F238E27FC236}">
                    <a16:creationId xmlns:a16="http://schemas.microsoft.com/office/drawing/2014/main" id="{4011D24C-5ECA-3F9C-D829-908AB68974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83942"/>
                  </p:ext>
                </p:extLst>
              </p:nvPr>
            </p:nvGraphicFramePr>
            <p:xfrm>
              <a:off x="2525208" y="5110540"/>
              <a:ext cx="2610746" cy="1468545"/>
            </p:xfrm>
            <a:graphic>
              <a:graphicData uri="http://schemas.microsoft.com/office/powerpoint/2016/sectionzoom">
                <psez:sectionZm>
                  <psez:sectionZmObj sectionId="{EC2E6505-F44D-4057-961F-743E8A3733BB}">
                    <psez:zmPr id="{343C847C-51CE-4E9E-9A73-F0A5682082B2}" transitionDur="1000" showBg="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10746" cy="146854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Zoom de section 3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4011D24C-5ECA-3F9C-D829-908AB68974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25208" y="5110540"/>
                <a:ext cx="2610746" cy="14685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0425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accel="50000" decel="5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0833E-6 2.59259E-6 L -0.01198 -0.0150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" y="-76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04167E-6 -2.59259E-6 L -0.00898 0.0182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" y="90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04167E-6 1.85185E-6 L -0.02305 0.0011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indefinite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08333E-7 2.59259E-6 L 0.02526 0.0016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" y="69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repeatCount="indefinite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-1.48148E-6 L 0.01836 0.0300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" y="150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repeatCount="indefinite" accel="50000" decel="500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3.75E-6 2.59259E-6 L 0.01458 -0.025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098550" y="-3663950"/>
            <a:ext cx="14389100" cy="14185900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238760" y="243945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SQL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070811" y="1612788"/>
            <a:ext cx="3607869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FDAF6392-EDC3-4271-9CFE-7B9AD291983C}"/>
              </a:ext>
            </a:extLst>
          </p:cNvPr>
          <p:cNvSpPr txBox="1"/>
          <p:nvPr/>
        </p:nvSpPr>
        <p:spPr>
          <a:xfrm>
            <a:off x="0" y="-794657"/>
            <a:ext cx="66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fffffff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6CF1AF-D501-48DE-B965-C40045516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37" y="1690495"/>
            <a:ext cx="7776526" cy="49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15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288298" y="243945"/>
            <a:ext cx="6437622" cy="6370109"/>
          </a:xfrm>
          <a:prstGeom prst="ellipse">
            <a:avLst/>
          </a:prstGeo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6480014" y="3612297"/>
            <a:ext cx="5184097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</a:t>
            </a:r>
          </a:p>
          <a:p>
            <a:pPr algn="ctr"/>
            <a:r>
              <a:rPr lang="fr-FR" sz="7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Preprocessing</a:t>
            </a:r>
            <a:endParaRPr lang="fr-FR" sz="72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7230026" y="5018698"/>
            <a:ext cx="3684072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145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3">
              <a:alphaModFix amt="50000"/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331521" y="336543"/>
            <a:ext cx="5184097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</a:t>
            </a:r>
          </a:p>
          <a:p>
            <a:pPr algn="ctr"/>
            <a:r>
              <a:rPr lang="fr-FR" sz="7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Pre-</a:t>
            </a:r>
            <a:r>
              <a:rPr lang="fr-FR" sz="7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processing</a:t>
            </a:r>
            <a:endParaRPr lang="fr-FR" sz="72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90761" y="1724044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E625277B-6751-4D41-90A2-E19FD6116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655" y="3188329"/>
            <a:ext cx="6677957" cy="1219370"/>
          </a:xfrm>
          <a:prstGeom prst="rect">
            <a:avLst/>
          </a:prstGeom>
        </p:spPr>
      </p:pic>
      <p:graphicFrame>
        <p:nvGraphicFramePr>
          <p:cNvPr id="8" name="Objet 7">
            <a:extLst>
              <a:ext uri="{FF2B5EF4-FFF2-40B4-BE49-F238E27FC236}">
                <a16:creationId xmlns:a16="http://schemas.microsoft.com/office/drawing/2014/main" id="{CBE72DC8-CB09-4DA4-8A9C-F4C59F3839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0380572"/>
              </p:ext>
            </p:extLst>
          </p:nvPr>
        </p:nvGraphicFramePr>
        <p:xfrm>
          <a:off x="7093302" y="3012357"/>
          <a:ext cx="624842" cy="351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Objet d’environnement du Gestionnaire de liaisons" showAsIcon="1" r:id="rId6" imgW="527400" imgH="297000" progId="Package">
                  <p:embed/>
                </p:oleObj>
              </mc:Choice>
              <mc:Fallback>
                <p:oleObj name="Objet d’environnement du Gestionnaire de liaisons" showAsIcon="1" r:id="rId6" imgW="527400" imgH="297000" progId="Package">
                  <p:embed/>
                  <p:pic>
                    <p:nvPicPr>
                      <p:cNvPr id="2" name="Objet 1">
                        <a:extLst>
                          <a:ext uri="{FF2B5EF4-FFF2-40B4-BE49-F238E27FC236}">
                            <a16:creationId xmlns:a16="http://schemas.microsoft.com/office/drawing/2014/main" id="{BA773B97-24C1-4592-A24C-B72C2A3B5A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93302" y="3012357"/>
                        <a:ext cx="624842" cy="351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577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331521" y="336543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EDA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9C0935A-8697-4EF0-B19F-667952DD6E05}"/>
              </a:ext>
            </a:extLst>
          </p:cNvPr>
          <p:cNvSpPr txBox="1"/>
          <p:nvPr/>
        </p:nvSpPr>
        <p:spPr>
          <a:xfrm>
            <a:off x="5796950" y="598153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3600" b="1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7FFC183-FDB9-4698-97D6-86BE24E2BE60}"/>
              </a:ext>
            </a:extLst>
          </p:cNvPr>
          <p:cNvSpPr txBox="1"/>
          <p:nvPr/>
        </p:nvSpPr>
        <p:spPr>
          <a:xfrm>
            <a:off x="193236" y="1783093"/>
            <a:ext cx="1139215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6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Quelle est la différence entre le « prix » et le « prix de détail » et quel 	est l'effet de la différence. S'attendre à un plus grand nombre d'unités vendues si le prix est inférieur au prix de détail et vice versa.</a:t>
            </a:r>
          </a:p>
          <a:p>
            <a:endParaRPr lang="fr-FR" sz="1600" b="0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  <a:p>
            <a:r>
              <a:rPr lang="fr-FR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2</a:t>
            </a:r>
            <a:r>
              <a:rPr lang="fr-FR" sz="16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.</a:t>
            </a:r>
            <a:r>
              <a:rPr lang="fr-FR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fr-FR" sz="16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Le fait d'avoir des boosts publicitaires augmente-t-il le succès ?</a:t>
            </a:r>
          </a:p>
          <a:p>
            <a:endParaRPr lang="fr-FR" sz="1600" b="0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  <a:p>
            <a:r>
              <a:rPr lang="fr-FR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3</a:t>
            </a:r>
            <a:r>
              <a:rPr lang="fr-FR" sz="16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. Existe-t-il une corrélation entre les unités vendues et les notes ?</a:t>
            </a:r>
          </a:p>
          <a:p>
            <a:endParaRPr lang="fr-FR" sz="1600" b="0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  <a:p>
            <a:r>
              <a:rPr lang="fr-FR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4</a:t>
            </a:r>
            <a:r>
              <a:rPr lang="fr-FR" sz="16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. Qu'est-ce que les badges ? Cela ressemble à des "récompenses" en quelque sorte ? Le 	</a:t>
            </a:r>
            <a:r>
              <a:rPr lang="fr-FR" sz="1600" b="0" dirty="0" err="1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success</a:t>
            </a:r>
            <a:r>
              <a:rPr lang="fr-FR" sz="16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 augmente avec le nombre de badges ?</a:t>
            </a:r>
          </a:p>
          <a:p>
            <a:endParaRPr lang="fr-FR" sz="1600" b="0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  <a:p>
            <a:r>
              <a:rPr lang="fr-FR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5</a:t>
            </a:r>
            <a:r>
              <a:rPr lang="fr-FR" sz="16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. Quels sont les effets des différents types de badges ?</a:t>
            </a:r>
          </a:p>
          <a:p>
            <a:endParaRPr lang="fr-FR" sz="1600" b="0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  <a:p>
            <a:r>
              <a:rPr lang="fr-FR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6</a:t>
            </a:r>
            <a:r>
              <a:rPr lang="fr-FR" sz="16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. Peut-être une brève analyse des variations size de produits. Des variations accrues 	entraînent-elles un succès accru ?</a:t>
            </a:r>
          </a:p>
          <a:p>
            <a:endParaRPr lang="fr-FR" sz="1600" b="0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  <a:p>
            <a:r>
              <a:rPr lang="fr-FR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7</a:t>
            </a:r>
            <a:r>
              <a:rPr lang="fr-FR" sz="16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. Analyse des options d'expédition</a:t>
            </a:r>
          </a:p>
          <a:p>
            <a:endParaRPr lang="fr-FR" sz="1600" b="0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  <a:p>
            <a:r>
              <a:rPr lang="fr-FR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8</a:t>
            </a:r>
            <a:r>
              <a:rPr lang="fr-FR" sz="16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. Analyse du total des stocks et des unités vendues.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F1BAF2-A74C-44DF-A437-B7B8E391299B}"/>
              </a:ext>
            </a:extLst>
          </p:cNvPr>
          <p:cNvSpPr txBox="1"/>
          <p:nvPr/>
        </p:nvSpPr>
        <p:spPr>
          <a:xfrm>
            <a:off x="7112447" y="776378"/>
            <a:ext cx="2900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Lucida Console" panose="020B0609040504020204" pitchFamily="49" charset="0"/>
              </a:rPr>
              <a:t>Questions :</a:t>
            </a:r>
          </a:p>
        </p:txBody>
      </p:sp>
    </p:spTree>
    <p:extLst>
      <p:ext uri="{BB962C8B-B14F-4D97-AF65-F5344CB8AC3E}">
        <p14:creationId xmlns:p14="http://schemas.microsoft.com/office/powerpoint/2010/main" val="181230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331521" y="336543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EDA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9C0935A-8697-4EF0-B19F-667952DD6E05}"/>
              </a:ext>
            </a:extLst>
          </p:cNvPr>
          <p:cNvSpPr txBox="1"/>
          <p:nvPr/>
        </p:nvSpPr>
        <p:spPr>
          <a:xfrm>
            <a:off x="5796950" y="598153"/>
            <a:ext cx="5484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err="1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Feature</a:t>
            </a:r>
            <a:r>
              <a:rPr lang="fr-FR" sz="3600" b="1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 Engineering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2F60CAE-849B-4287-AACE-56E3E3B13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97" y="2080478"/>
            <a:ext cx="4229690" cy="40772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ED4CC7B-34E3-48FF-8E61-5B34DC2710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815" y="1324453"/>
            <a:ext cx="3793477" cy="53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331521" y="336543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EDA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F292555-36D9-48AC-A9E6-602CB80A7CC7}"/>
              </a:ext>
            </a:extLst>
          </p:cNvPr>
          <p:cNvSpPr txBox="1"/>
          <p:nvPr/>
        </p:nvSpPr>
        <p:spPr>
          <a:xfrm>
            <a:off x="5394462" y="875152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Lucida Console" panose="020B0609040504020204" pitchFamily="49" charset="0"/>
              </a:rPr>
              <a:t>Exemple : </a:t>
            </a:r>
            <a:r>
              <a:rPr lang="fr-FR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title</a:t>
            </a:r>
            <a:r>
              <a:rPr lang="fr-FR" i="1" dirty="0">
                <a:solidFill>
                  <a:schemeClr val="bg1"/>
                </a:solidFill>
                <a:latin typeface="Lucida Console" panose="020B0609040504020204" pitchFamily="49" charset="0"/>
              </a:rPr>
              <a:t> &amp; </a:t>
            </a:r>
            <a:r>
              <a:rPr lang="fr-FR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tile_orig</a:t>
            </a:r>
            <a:endParaRPr lang="fr-FR" i="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23CBB46-E69D-48C4-8F40-83397D4A3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35" y="2029883"/>
            <a:ext cx="5487166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55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331521" y="336543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EDA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F292555-36D9-48AC-A9E6-602CB80A7CC7}"/>
              </a:ext>
            </a:extLst>
          </p:cNvPr>
          <p:cNvSpPr txBox="1"/>
          <p:nvPr/>
        </p:nvSpPr>
        <p:spPr>
          <a:xfrm>
            <a:off x="5394462" y="875152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Lucida Console" panose="020B0609040504020204" pitchFamily="49" charset="0"/>
              </a:rPr>
              <a:t>Exemple : </a:t>
            </a:r>
            <a:r>
              <a:rPr lang="fr-FR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title</a:t>
            </a:r>
            <a:r>
              <a:rPr lang="fr-FR" i="1" dirty="0">
                <a:solidFill>
                  <a:schemeClr val="bg1"/>
                </a:solidFill>
                <a:latin typeface="Lucida Console" panose="020B0609040504020204" pitchFamily="49" charset="0"/>
              </a:rPr>
              <a:t> &amp; </a:t>
            </a:r>
            <a:r>
              <a:rPr lang="fr-FR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tile_orig</a:t>
            </a:r>
            <a:endParaRPr lang="fr-FR" i="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90DA92-0B50-45CA-8E8C-F26870839D2B}"/>
              </a:ext>
            </a:extLst>
          </p:cNvPr>
          <p:cNvSpPr txBox="1"/>
          <p:nvPr/>
        </p:nvSpPr>
        <p:spPr>
          <a:xfrm>
            <a:off x="1104497" y="3337766"/>
            <a:ext cx="48736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Q1 : Est-ce que les produits avec des titres traduits sont nettement plus vendus que les produits sans traduction?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D81DC1F-04A1-4B21-93AF-4076D4DB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64" y="2105774"/>
            <a:ext cx="4472051" cy="424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41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331521" y="336543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EDA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F292555-36D9-48AC-A9E6-602CB80A7CC7}"/>
              </a:ext>
            </a:extLst>
          </p:cNvPr>
          <p:cNvSpPr txBox="1"/>
          <p:nvPr/>
        </p:nvSpPr>
        <p:spPr>
          <a:xfrm>
            <a:off x="5394462" y="875152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Lucida Console" panose="020B0609040504020204" pitchFamily="49" charset="0"/>
              </a:rPr>
              <a:t>Exemple : </a:t>
            </a:r>
            <a:r>
              <a:rPr lang="fr-FR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title</a:t>
            </a:r>
            <a:r>
              <a:rPr lang="fr-FR" i="1" dirty="0">
                <a:solidFill>
                  <a:schemeClr val="bg1"/>
                </a:solidFill>
                <a:latin typeface="Lucida Console" panose="020B0609040504020204" pitchFamily="49" charset="0"/>
              </a:rPr>
              <a:t> &amp; </a:t>
            </a:r>
            <a:r>
              <a:rPr lang="fr-FR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tile_orig</a:t>
            </a:r>
            <a:endParaRPr lang="fr-FR" i="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90DA92-0B50-45CA-8E8C-F26870839D2B}"/>
              </a:ext>
            </a:extLst>
          </p:cNvPr>
          <p:cNvSpPr txBox="1"/>
          <p:nvPr/>
        </p:nvSpPr>
        <p:spPr>
          <a:xfrm>
            <a:off x="1104497" y="3337766"/>
            <a:ext cx="34588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Q2 : Quels sont les mots les plus souvent utilisés pour décrire le produit ?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53C415E-5B0A-498C-9E06-FACFE25D3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537" y="1872081"/>
            <a:ext cx="7260350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5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331521" y="336543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EDA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F292555-36D9-48AC-A9E6-602CB80A7CC7}"/>
              </a:ext>
            </a:extLst>
          </p:cNvPr>
          <p:cNvSpPr txBox="1"/>
          <p:nvPr/>
        </p:nvSpPr>
        <p:spPr>
          <a:xfrm>
            <a:off x="5394462" y="875152"/>
            <a:ext cx="462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Lucida Console" panose="020B0609040504020204" pitchFamily="49" charset="0"/>
              </a:rPr>
              <a:t>Exemple: </a:t>
            </a:r>
            <a:r>
              <a:rPr lang="fr-FR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price</a:t>
            </a:r>
            <a:r>
              <a:rPr lang="fr-FR" i="1" dirty="0">
                <a:solidFill>
                  <a:schemeClr val="bg1"/>
                </a:solidFill>
                <a:latin typeface="Lucida Console" panose="020B0609040504020204" pitchFamily="49" charset="0"/>
              </a:rPr>
              <a:t> &amp; </a:t>
            </a:r>
            <a:r>
              <a:rPr lang="fr-FR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retail_price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90DA92-0B50-45CA-8E8C-F26870839D2B}"/>
              </a:ext>
            </a:extLst>
          </p:cNvPr>
          <p:cNvSpPr txBox="1"/>
          <p:nvPr/>
        </p:nvSpPr>
        <p:spPr>
          <a:xfrm>
            <a:off x="543465" y="3337766"/>
            <a:ext cx="4019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Analyse sur la chiffre d'affaires et profit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BE327F9-0F8B-4448-A191-CFB1FAD12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537" y="2303218"/>
            <a:ext cx="6115904" cy="51442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530DF92-087D-495E-A49D-A1A9D184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537" y="3691709"/>
            <a:ext cx="5563376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37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331521" y="336543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EDA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F292555-36D9-48AC-A9E6-602CB80A7CC7}"/>
              </a:ext>
            </a:extLst>
          </p:cNvPr>
          <p:cNvSpPr txBox="1"/>
          <p:nvPr/>
        </p:nvSpPr>
        <p:spPr>
          <a:xfrm>
            <a:off x="5394462" y="875152"/>
            <a:ext cx="462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Lucida Console" panose="020B0609040504020204" pitchFamily="49" charset="0"/>
              </a:rPr>
              <a:t>Exemple: </a:t>
            </a:r>
            <a:r>
              <a:rPr lang="fr-FR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price</a:t>
            </a:r>
            <a:r>
              <a:rPr lang="fr-FR" i="1" dirty="0">
                <a:solidFill>
                  <a:schemeClr val="bg1"/>
                </a:solidFill>
                <a:latin typeface="Lucida Console" panose="020B0609040504020204" pitchFamily="49" charset="0"/>
              </a:rPr>
              <a:t> &amp; </a:t>
            </a:r>
            <a:r>
              <a:rPr lang="fr-FR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retail_price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90DA92-0B50-45CA-8E8C-F26870839D2B}"/>
              </a:ext>
            </a:extLst>
          </p:cNvPr>
          <p:cNvSpPr txBox="1"/>
          <p:nvPr/>
        </p:nvSpPr>
        <p:spPr>
          <a:xfrm>
            <a:off x="543465" y="3337766"/>
            <a:ext cx="4019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Analyse sur la chiffre d'affaires et profit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1E5876B-5D83-4270-B209-BCD571315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73" y="2041213"/>
            <a:ext cx="4837186" cy="33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91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5515618" y="243945"/>
            <a:ext cx="6437622" cy="6370109"/>
          </a:xfrm>
          <a:prstGeom prst="ellipse">
            <a:avLst/>
          </a:prstGeo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331521" y="3854443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Contexte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76686" y="5246999"/>
            <a:ext cx="3563756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16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331521" y="336543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EDA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F292555-36D9-48AC-A9E6-602CB80A7CC7}"/>
              </a:ext>
            </a:extLst>
          </p:cNvPr>
          <p:cNvSpPr txBox="1"/>
          <p:nvPr/>
        </p:nvSpPr>
        <p:spPr>
          <a:xfrm>
            <a:off x="5394462" y="875152"/>
            <a:ext cx="462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Lucida Console" panose="020B0609040504020204" pitchFamily="49" charset="0"/>
              </a:rPr>
              <a:t>Exemple: </a:t>
            </a:r>
            <a:r>
              <a:rPr lang="fr-FR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price</a:t>
            </a:r>
            <a:r>
              <a:rPr lang="fr-FR" i="1" dirty="0">
                <a:solidFill>
                  <a:schemeClr val="bg1"/>
                </a:solidFill>
                <a:latin typeface="Lucida Console" panose="020B0609040504020204" pitchFamily="49" charset="0"/>
              </a:rPr>
              <a:t> &amp; </a:t>
            </a:r>
            <a:r>
              <a:rPr lang="fr-FR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retail_price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90DA92-0B50-45CA-8E8C-F26870839D2B}"/>
              </a:ext>
            </a:extLst>
          </p:cNvPr>
          <p:cNvSpPr txBox="1"/>
          <p:nvPr/>
        </p:nvSpPr>
        <p:spPr>
          <a:xfrm>
            <a:off x="543465" y="3337766"/>
            <a:ext cx="40199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Analyse sur discount. Pourquoi les vendeurs ont augmenter les prix?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B13BD9E-A79B-4317-A913-2C137E820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62" y="1783093"/>
            <a:ext cx="5138938" cy="48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42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331521" y="336543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EDA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F292555-36D9-48AC-A9E6-602CB80A7CC7}"/>
              </a:ext>
            </a:extLst>
          </p:cNvPr>
          <p:cNvSpPr txBox="1"/>
          <p:nvPr/>
        </p:nvSpPr>
        <p:spPr>
          <a:xfrm>
            <a:off x="5394462" y="875152"/>
            <a:ext cx="462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Lucida Console" panose="020B0609040504020204" pitchFamily="49" charset="0"/>
              </a:rPr>
              <a:t>Exemple: </a:t>
            </a:r>
            <a:r>
              <a:rPr lang="fr-FR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units_sold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91F89BA-6ED1-4E14-ADB7-FC95D3373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92" y="1916267"/>
            <a:ext cx="7708407" cy="46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06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331521" y="336543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EDA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F292555-36D9-48AC-A9E6-602CB80A7CC7}"/>
              </a:ext>
            </a:extLst>
          </p:cNvPr>
          <p:cNvSpPr txBox="1"/>
          <p:nvPr/>
        </p:nvSpPr>
        <p:spPr>
          <a:xfrm>
            <a:off x="5394462" y="875152"/>
            <a:ext cx="462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Lucida Console" panose="020B0609040504020204" pitchFamily="49" charset="0"/>
              </a:rPr>
              <a:t>Exemple: </a:t>
            </a:r>
            <a:r>
              <a:rPr lang="fr-FR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units_sold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90DA92-0B50-45CA-8E8C-F26870839D2B}"/>
              </a:ext>
            </a:extLst>
          </p:cNvPr>
          <p:cNvSpPr txBox="1"/>
          <p:nvPr/>
        </p:nvSpPr>
        <p:spPr>
          <a:xfrm>
            <a:off x="543465" y="3337766"/>
            <a:ext cx="40199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Q3: Qui entraîne une différence statistiquement significative dans les unités vendues?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7E94E92-C365-40C8-9DAA-42E869F22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74" y="2321702"/>
            <a:ext cx="4928626" cy="33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331521" y="336543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EDA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F292555-36D9-48AC-A9E6-602CB80A7CC7}"/>
              </a:ext>
            </a:extLst>
          </p:cNvPr>
          <p:cNvSpPr txBox="1"/>
          <p:nvPr/>
        </p:nvSpPr>
        <p:spPr>
          <a:xfrm>
            <a:off x="5394462" y="875152"/>
            <a:ext cx="462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Lucida Console" panose="020B0609040504020204" pitchFamily="49" charset="0"/>
              </a:rPr>
              <a:t>Exemple: </a:t>
            </a:r>
            <a:r>
              <a:rPr lang="fr-FR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units_sold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90DA92-0B50-45CA-8E8C-F26870839D2B}"/>
              </a:ext>
            </a:extLst>
          </p:cNvPr>
          <p:cNvSpPr txBox="1"/>
          <p:nvPr/>
        </p:nvSpPr>
        <p:spPr>
          <a:xfrm>
            <a:off x="543465" y="3337766"/>
            <a:ext cx="40199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Q3: Qui entraîne une différence statistiquement significative dans les unités vendues?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E0B4617-A02A-4609-9715-D5F523028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132" y="2321702"/>
            <a:ext cx="4425705" cy="314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39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331521" y="336543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EDA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F292555-36D9-48AC-A9E6-602CB80A7CC7}"/>
              </a:ext>
            </a:extLst>
          </p:cNvPr>
          <p:cNvSpPr txBox="1"/>
          <p:nvPr/>
        </p:nvSpPr>
        <p:spPr>
          <a:xfrm>
            <a:off x="5394462" y="875152"/>
            <a:ext cx="462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Lucida Console" panose="020B0609040504020204" pitchFamily="49" charset="0"/>
              </a:rPr>
              <a:t>Exemple: </a:t>
            </a:r>
            <a:r>
              <a:rPr lang="fr-FR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units_sold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90DA92-0B50-45CA-8E8C-F26870839D2B}"/>
              </a:ext>
            </a:extLst>
          </p:cNvPr>
          <p:cNvSpPr txBox="1"/>
          <p:nvPr/>
        </p:nvSpPr>
        <p:spPr>
          <a:xfrm>
            <a:off x="543465" y="3337766"/>
            <a:ext cx="40199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Q3: Qui entraîne une différence statistiquement significative dans les unités vendues?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4E59DA1-4D8D-4A98-B80F-B33681D7F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62" y="2589747"/>
            <a:ext cx="4425705" cy="312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03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331521" y="336543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EDA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F292555-36D9-48AC-A9E6-602CB80A7CC7}"/>
              </a:ext>
            </a:extLst>
          </p:cNvPr>
          <p:cNvSpPr txBox="1"/>
          <p:nvPr/>
        </p:nvSpPr>
        <p:spPr>
          <a:xfrm>
            <a:off x="5394462" y="875152"/>
            <a:ext cx="462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Lucida Console" panose="020B0609040504020204" pitchFamily="49" charset="0"/>
              </a:rPr>
              <a:t>Exemple: </a:t>
            </a:r>
            <a:r>
              <a:rPr lang="fr-FR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units_sold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90DA92-0B50-45CA-8E8C-F26870839D2B}"/>
              </a:ext>
            </a:extLst>
          </p:cNvPr>
          <p:cNvSpPr txBox="1"/>
          <p:nvPr/>
        </p:nvSpPr>
        <p:spPr>
          <a:xfrm>
            <a:off x="543465" y="3337766"/>
            <a:ext cx="40199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Q3: Qui entraîne une différence statistiquement significative dans les unités vendues?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4196796-4B26-43BA-9D27-0DBE56FE7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428" y="2018385"/>
            <a:ext cx="7763271" cy="40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75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331521" y="336543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EDA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F292555-36D9-48AC-A9E6-602CB80A7CC7}"/>
              </a:ext>
            </a:extLst>
          </p:cNvPr>
          <p:cNvSpPr txBox="1"/>
          <p:nvPr/>
        </p:nvSpPr>
        <p:spPr>
          <a:xfrm>
            <a:off x="5394462" y="875152"/>
            <a:ext cx="462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Lucida Console" panose="020B0609040504020204" pitchFamily="49" charset="0"/>
              </a:rPr>
              <a:t>Exemple: </a:t>
            </a:r>
            <a:r>
              <a:rPr lang="fr-FR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units_sold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90DA92-0B50-45CA-8E8C-F26870839D2B}"/>
              </a:ext>
            </a:extLst>
          </p:cNvPr>
          <p:cNvSpPr txBox="1"/>
          <p:nvPr/>
        </p:nvSpPr>
        <p:spPr>
          <a:xfrm>
            <a:off x="543465" y="3337766"/>
            <a:ext cx="40199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Q3: Qui entraîne une différence statistiquement significative dans les unités vendues?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0379340-6F53-42C8-9261-01F8E70E8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198" y="1811869"/>
            <a:ext cx="7937008" cy="42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89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331521" y="336543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EDA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F292555-36D9-48AC-A9E6-602CB80A7CC7}"/>
              </a:ext>
            </a:extLst>
          </p:cNvPr>
          <p:cNvSpPr txBox="1"/>
          <p:nvPr/>
        </p:nvSpPr>
        <p:spPr>
          <a:xfrm>
            <a:off x="5394462" y="875152"/>
            <a:ext cx="462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Lucida Console" panose="020B0609040504020204" pitchFamily="49" charset="0"/>
              </a:rPr>
              <a:t>Exemple: </a:t>
            </a:r>
            <a:r>
              <a:rPr lang="fr-FR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units_sold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90DA92-0B50-45CA-8E8C-F26870839D2B}"/>
              </a:ext>
            </a:extLst>
          </p:cNvPr>
          <p:cNvSpPr txBox="1"/>
          <p:nvPr/>
        </p:nvSpPr>
        <p:spPr>
          <a:xfrm>
            <a:off x="543465" y="3337766"/>
            <a:ext cx="40199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Q3: Qui entraîne une différence statistiquement significative dans les unités vendues?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097920D-2736-4103-954C-71D7E6159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019" y="1798929"/>
            <a:ext cx="7818136" cy="42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76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331521" y="336543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EDA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F292555-36D9-48AC-A9E6-602CB80A7CC7}"/>
              </a:ext>
            </a:extLst>
          </p:cNvPr>
          <p:cNvSpPr txBox="1"/>
          <p:nvPr/>
        </p:nvSpPr>
        <p:spPr>
          <a:xfrm>
            <a:off x="5394462" y="875152"/>
            <a:ext cx="462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Lucida Console" panose="020B0609040504020204" pitchFamily="49" charset="0"/>
              </a:rPr>
              <a:t>Exemple: </a:t>
            </a:r>
            <a:r>
              <a:rPr lang="fr-FR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units_sold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90DA92-0B50-45CA-8E8C-F26870839D2B}"/>
              </a:ext>
            </a:extLst>
          </p:cNvPr>
          <p:cNvSpPr txBox="1"/>
          <p:nvPr/>
        </p:nvSpPr>
        <p:spPr>
          <a:xfrm>
            <a:off x="543465" y="3337766"/>
            <a:ext cx="40199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Q3: Qui entraîne une différence statistiquement significative dans les unités vendues?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99EB0EE-753C-4257-A576-0D808EF04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451" y="1996056"/>
            <a:ext cx="7937008" cy="398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74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4F9783BD-282F-41B6-A6FB-8B48C5C4E967}"/>
              </a:ext>
            </a:extLst>
          </p:cNvPr>
          <p:cNvSpPr txBox="1"/>
          <p:nvPr/>
        </p:nvSpPr>
        <p:spPr>
          <a:xfrm>
            <a:off x="5796950" y="598153"/>
            <a:ext cx="49263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err="1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Feature</a:t>
            </a:r>
            <a:r>
              <a:rPr lang="fr-FR" sz="3600" b="1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fr-FR" sz="36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Selection</a:t>
            </a:r>
            <a:endParaRPr lang="fr-FR" sz="3600" b="1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CBAE2D-5956-47A9-B4D8-89E56E5DA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50" y="1505355"/>
            <a:ext cx="5016726" cy="53526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400081-60A8-43D6-BAE0-3769AD5379B8}"/>
              </a:ext>
            </a:extLst>
          </p:cNvPr>
          <p:cNvSpPr/>
          <p:nvPr/>
        </p:nvSpPr>
        <p:spPr>
          <a:xfrm>
            <a:off x="331521" y="336543"/>
            <a:ext cx="5184097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</a:t>
            </a:r>
          </a:p>
          <a:p>
            <a:pPr algn="ctr"/>
            <a:r>
              <a:rPr lang="fr-FR" sz="7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Pre-</a:t>
            </a:r>
            <a:r>
              <a:rPr lang="fr-FR" sz="7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processing</a:t>
            </a:r>
            <a:endParaRPr lang="fr-FR" sz="72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80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11291919" y="6026448"/>
            <a:ext cx="650514" cy="630564"/>
          </a:xfrm>
          <a:prstGeom prst="ellipse">
            <a:avLst/>
          </a:prstGeo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238760" y="243945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Contexte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085669" y="1671572"/>
            <a:ext cx="3510394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6C62F498-1648-4174-8389-8BA4F41383AD}"/>
              </a:ext>
            </a:extLst>
          </p:cNvPr>
          <p:cNvSpPr txBox="1"/>
          <p:nvPr/>
        </p:nvSpPr>
        <p:spPr>
          <a:xfrm>
            <a:off x="973668" y="1938867"/>
            <a:ext cx="95448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0" i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Une entreprise de vente de prêt à porter en ligne collecte quotidiennement des données opérationnelles : nombre de ventes, notes, etc. Ils aimeraient pouvoir stocker leurs données opérationnelles de manière optimisée afin de les analyser par la suite</a:t>
            </a:r>
            <a:endParaRPr lang="fr-FR" sz="14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4AAD29-3D1E-4147-A49B-2DC13C78BF60}"/>
              </a:ext>
            </a:extLst>
          </p:cNvPr>
          <p:cNvSpPr txBox="1"/>
          <p:nvPr/>
        </p:nvSpPr>
        <p:spPr>
          <a:xfrm>
            <a:off x="1085669" y="6475715"/>
            <a:ext cx="8991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0" dirty="0">
                <a:solidFill>
                  <a:srgbClr val="D4D4D4"/>
                </a:solidFill>
                <a:effectLst/>
                <a:latin typeface="Lucida Console" panose="020B0609040504020204" pitchFamily="49" charset="0"/>
              </a:rPr>
              <a:t>Source: https://www.kaggle.com/jmmvutu/summer-products-and-sales-in-ecommerce-wish</a:t>
            </a:r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4D7EDA-38D1-4A49-A7FB-FC58522D9406}"/>
              </a:ext>
            </a:extLst>
          </p:cNvPr>
          <p:cNvSpPr txBox="1"/>
          <p:nvPr/>
        </p:nvSpPr>
        <p:spPr>
          <a:xfrm>
            <a:off x="3489581" y="3592176"/>
            <a:ext cx="1933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1341 produits</a:t>
            </a:r>
          </a:p>
          <a:p>
            <a:endParaRPr lang="fr-FR" sz="1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fr-FR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958 vendeurs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D32CFC8-E7A5-435B-8E0B-FDEE2CA4F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396" y="2925903"/>
            <a:ext cx="35718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86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4F9783BD-282F-41B6-A6FB-8B48C5C4E967}"/>
              </a:ext>
            </a:extLst>
          </p:cNvPr>
          <p:cNvSpPr txBox="1"/>
          <p:nvPr/>
        </p:nvSpPr>
        <p:spPr>
          <a:xfrm>
            <a:off x="5796950" y="598153"/>
            <a:ext cx="49263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err="1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Feature</a:t>
            </a:r>
            <a:r>
              <a:rPr lang="fr-FR" sz="3600" b="1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fr-FR" sz="36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Selection</a:t>
            </a:r>
            <a:endParaRPr lang="fr-FR" sz="3600" b="1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89F8940-9CE0-4E77-A2B2-D913FC0C3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68" y="2661514"/>
            <a:ext cx="7935432" cy="41153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63D041-A79C-41AE-8D67-F75DF06A1A0D}"/>
              </a:ext>
            </a:extLst>
          </p:cNvPr>
          <p:cNvSpPr/>
          <p:nvPr/>
        </p:nvSpPr>
        <p:spPr>
          <a:xfrm>
            <a:off x="331521" y="336543"/>
            <a:ext cx="5184097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</a:t>
            </a:r>
          </a:p>
          <a:p>
            <a:pPr algn="ctr"/>
            <a:r>
              <a:rPr lang="fr-FR" sz="7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Pre-</a:t>
            </a:r>
            <a:r>
              <a:rPr lang="fr-FR" sz="7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processing</a:t>
            </a:r>
            <a:endParaRPr lang="fr-FR" sz="72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62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4F9783BD-282F-41B6-A6FB-8B48C5C4E967}"/>
              </a:ext>
            </a:extLst>
          </p:cNvPr>
          <p:cNvSpPr txBox="1"/>
          <p:nvPr/>
        </p:nvSpPr>
        <p:spPr>
          <a:xfrm>
            <a:off x="5796950" y="598153"/>
            <a:ext cx="49263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err="1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Feature</a:t>
            </a:r>
            <a:r>
              <a:rPr lang="fr-FR" sz="3600" b="1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fr-FR" sz="36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Selection</a:t>
            </a:r>
            <a:endParaRPr lang="fr-FR" sz="3600" b="1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575B2E3-8B86-409F-8923-2991A7259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45" y="1313792"/>
            <a:ext cx="5244258" cy="54863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056F0A-C3C4-4048-9557-DA12FA0B3675}"/>
              </a:ext>
            </a:extLst>
          </p:cNvPr>
          <p:cNvSpPr/>
          <p:nvPr/>
        </p:nvSpPr>
        <p:spPr>
          <a:xfrm>
            <a:off x="331521" y="336543"/>
            <a:ext cx="5184097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</a:t>
            </a:r>
          </a:p>
          <a:p>
            <a:pPr algn="ctr"/>
            <a:r>
              <a:rPr lang="fr-FR" sz="7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Pre-</a:t>
            </a:r>
            <a:r>
              <a:rPr lang="fr-FR" sz="7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processing</a:t>
            </a:r>
            <a:endParaRPr lang="fr-FR" sz="72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199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331521" y="336543"/>
            <a:ext cx="10925951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  Data Pre-</a:t>
            </a:r>
            <a:r>
              <a:rPr lang="fr-FR" sz="88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processing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  <a:p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26415FD8-6326-4659-8BFA-67D713E0B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479"/>
            <a:ext cx="12192000" cy="4876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EC1FB8-A295-4DE4-A9D6-AEACFE250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27417"/>
            <a:ext cx="12192000" cy="453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72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7221C674-0F15-4060-B807-31C98FA33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8120"/>
            <a:ext cx="5630061" cy="4515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97E3E1-B284-4E38-898B-05172689A380}"/>
              </a:ext>
            </a:extLst>
          </p:cNvPr>
          <p:cNvSpPr/>
          <p:nvPr/>
        </p:nvSpPr>
        <p:spPr>
          <a:xfrm>
            <a:off x="331521" y="336543"/>
            <a:ext cx="5184097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</a:t>
            </a:r>
          </a:p>
          <a:p>
            <a:pPr algn="ctr"/>
            <a:r>
              <a:rPr lang="fr-FR" sz="7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Pre-</a:t>
            </a:r>
            <a:r>
              <a:rPr lang="fr-FR" sz="7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processing</a:t>
            </a:r>
            <a:endParaRPr lang="fr-FR" sz="72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60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244600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497E3E1-B284-4E38-898B-05172689A380}"/>
              </a:ext>
            </a:extLst>
          </p:cNvPr>
          <p:cNvSpPr/>
          <p:nvPr/>
        </p:nvSpPr>
        <p:spPr>
          <a:xfrm>
            <a:off x="331521" y="336543"/>
            <a:ext cx="5184097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</a:t>
            </a:r>
          </a:p>
          <a:p>
            <a:pPr algn="ctr"/>
            <a:r>
              <a:rPr lang="fr-FR" sz="7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Pre-</a:t>
            </a:r>
            <a:r>
              <a:rPr lang="fr-FR" sz="7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processing</a:t>
            </a:r>
            <a:endParaRPr lang="fr-FR" sz="72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CD52BCD-E2C9-4F5B-8E4E-8B1F78BC5CA4}"/>
              </a:ext>
            </a:extLst>
          </p:cNvPr>
          <p:cNvSpPr txBox="1"/>
          <p:nvPr/>
        </p:nvSpPr>
        <p:spPr>
          <a:xfrm>
            <a:off x="6791325" y="1244483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Lucida Console" panose="020B0609040504020204" pitchFamily="49" charset="0"/>
              </a:rPr>
              <a:t>Axe d’analyse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BE53B3B-0048-42F0-9C5E-F2CDA9EF1893}"/>
              </a:ext>
            </a:extLst>
          </p:cNvPr>
          <p:cNvSpPr txBox="1"/>
          <p:nvPr/>
        </p:nvSpPr>
        <p:spPr>
          <a:xfrm>
            <a:off x="428625" y="3490555"/>
            <a:ext cx="11563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Extraire des caractéristiques significatives sur 43 fournies dans l'ensemble de données et formé un modèle SVR qui prédit "</a:t>
            </a:r>
            <a:r>
              <a:rPr lang="fr-FR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units_sold</a:t>
            </a:r>
            <a:r>
              <a:rPr lang="fr-FR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" de produits. </a:t>
            </a:r>
          </a:p>
        </p:txBody>
      </p:sp>
    </p:spTree>
    <p:extLst>
      <p:ext uri="{BB962C8B-B14F-4D97-AF65-F5344CB8AC3E}">
        <p14:creationId xmlns:p14="http://schemas.microsoft.com/office/powerpoint/2010/main" val="2840255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184215" y="-3374364"/>
            <a:ext cx="14681200" cy="13606727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104497" y="1637780"/>
            <a:ext cx="367204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7B9AEDA-5CF2-43CF-AC02-886680A3C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258" y="3100340"/>
            <a:ext cx="3324689" cy="6573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6F3147-1693-40D7-BBC1-1160F900925A}"/>
              </a:ext>
            </a:extLst>
          </p:cNvPr>
          <p:cNvSpPr/>
          <p:nvPr/>
        </p:nvSpPr>
        <p:spPr>
          <a:xfrm>
            <a:off x="331521" y="336543"/>
            <a:ext cx="5184097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</a:t>
            </a:r>
          </a:p>
          <a:p>
            <a:pPr algn="ctr"/>
            <a:r>
              <a:rPr lang="fr-FR" sz="7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Pre-</a:t>
            </a:r>
            <a:r>
              <a:rPr lang="fr-FR" sz="7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processing</a:t>
            </a:r>
            <a:endParaRPr lang="fr-FR" sz="72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53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311514" y="225534"/>
            <a:ext cx="6437622" cy="6370109"/>
          </a:xfrm>
          <a:prstGeom prst="ellipse">
            <a:avLst/>
          </a:prstGeo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6853465" y="4032413"/>
            <a:ext cx="5184097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ML Modeling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7686599" y="5381777"/>
            <a:ext cx="358699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26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428750" y="-3305175"/>
            <a:ext cx="15049500" cy="13468350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427265" y="387513"/>
            <a:ext cx="5184097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ML Modeling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272430" y="1724845"/>
            <a:ext cx="3552233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1C675A42-D1E1-4655-9EF6-6E33AD274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94" y="1095020"/>
            <a:ext cx="4200968" cy="526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30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428750" y="-3305175"/>
            <a:ext cx="15049500" cy="13468350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427265" y="387513"/>
            <a:ext cx="5184097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ML Modeling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272430" y="1724845"/>
            <a:ext cx="3552233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528D11E4-3926-4E42-ABB2-36F5137C5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502" y="3188280"/>
            <a:ext cx="7849695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19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428750" y="-3305175"/>
            <a:ext cx="15049500" cy="13468350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427265" y="387513"/>
            <a:ext cx="5184097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ML Modeling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272430" y="1724845"/>
            <a:ext cx="3552233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EE31FDD7-BCD8-4498-B576-FD2E0367A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40" y="525016"/>
            <a:ext cx="4191585" cy="137179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C2D471C-9E74-46D2-BB37-DD0575808866}"/>
              </a:ext>
            </a:extLst>
          </p:cNvPr>
          <p:cNvSpPr txBox="1"/>
          <p:nvPr/>
        </p:nvSpPr>
        <p:spPr>
          <a:xfrm>
            <a:off x="1272430" y="3429000"/>
            <a:ext cx="39555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StandardScaler</a:t>
            </a:r>
            <a:r>
              <a:rPr lang="fr-FR" sz="2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 est utilisé pour redimensionner la distribution des valeurs afin que la moyenne des valeurs observées soit 0 et l'écart type soit 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2C6E4A4-904D-4A23-AACC-E6454D0E4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37" y="2471495"/>
            <a:ext cx="5058481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38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11291919" y="6026448"/>
            <a:ext cx="650514" cy="630564"/>
          </a:xfrm>
          <a:prstGeom prst="ellipse">
            <a:avLst/>
          </a:prstGeo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238760" y="243945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Contexte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085669" y="1671572"/>
            <a:ext cx="3510394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6C62F498-1648-4174-8389-8BA4F41383AD}"/>
              </a:ext>
            </a:extLst>
          </p:cNvPr>
          <p:cNvSpPr txBox="1"/>
          <p:nvPr/>
        </p:nvSpPr>
        <p:spPr>
          <a:xfrm>
            <a:off x="973668" y="1938867"/>
            <a:ext cx="95448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0" i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Une entreprise de vente de prêt à porter en ligne collecte quotidiennement des données opérationnelles : nombre de ventes, notes, etc. Ils aimeraient pouvoir stocker leurs données opérationnelles de manière optimisée afin de les analyser par la suite</a:t>
            </a:r>
            <a:endParaRPr lang="fr-FR" sz="14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6B9782-E821-495C-9FE7-4C3C06F79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69" y="2694864"/>
            <a:ext cx="8563777" cy="376351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B4AAD29-3D1E-4147-A49B-2DC13C78BF60}"/>
              </a:ext>
            </a:extLst>
          </p:cNvPr>
          <p:cNvSpPr txBox="1"/>
          <p:nvPr/>
        </p:nvSpPr>
        <p:spPr>
          <a:xfrm>
            <a:off x="1085669" y="6475715"/>
            <a:ext cx="8991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0" dirty="0">
                <a:solidFill>
                  <a:srgbClr val="D4D4D4"/>
                </a:solidFill>
                <a:effectLst/>
                <a:latin typeface="Lucida Console" panose="020B0609040504020204" pitchFamily="49" charset="0"/>
              </a:rPr>
              <a:t>Source: https://www.kaggle.com/jmmvutu/summer-products-and-sales-in-ecommerce-wish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4379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428750" y="-3305175"/>
            <a:ext cx="15049500" cy="13468350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427265" y="387513"/>
            <a:ext cx="5184097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ML Modeling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272430" y="1724845"/>
            <a:ext cx="3552233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FF182A95-A370-403C-869D-940E99D98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63" y="3505075"/>
            <a:ext cx="2857899" cy="17909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0A5C25F-158D-47F3-8BBD-93A1F1E7CD57}"/>
              </a:ext>
            </a:extLst>
          </p:cNvPr>
          <p:cNvSpPr txBox="1"/>
          <p:nvPr/>
        </p:nvSpPr>
        <p:spPr>
          <a:xfrm>
            <a:off x="5429250" y="1152525"/>
            <a:ext cx="63562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Support </a:t>
            </a:r>
            <a:r>
              <a:rPr lang="fr-FR" sz="3200" b="1" dirty="0" err="1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Vector</a:t>
            </a:r>
            <a:r>
              <a:rPr lang="fr-FR" sz="3200" b="1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fr-FR" sz="3200" b="1" dirty="0" err="1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Regression</a:t>
            </a:r>
            <a:endParaRPr lang="fr-FR" sz="3200" b="1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961171C-F6B5-4D26-849A-4100F9E7F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185" y="2560821"/>
            <a:ext cx="7157729" cy="41149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5DE7469-4682-4140-A9C9-FC26E05A4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6" y="5871540"/>
            <a:ext cx="4705350" cy="8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45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428750" y="-3305175"/>
            <a:ext cx="15049500" cy="13468350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427265" y="387513"/>
            <a:ext cx="5184097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ML Modeling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272430" y="1724845"/>
            <a:ext cx="3552233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00A5C25F-158D-47F3-8BBD-93A1F1E7CD57}"/>
              </a:ext>
            </a:extLst>
          </p:cNvPr>
          <p:cNvSpPr txBox="1"/>
          <p:nvPr/>
        </p:nvSpPr>
        <p:spPr>
          <a:xfrm>
            <a:off x="5429250" y="1152525"/>
            <a:ext cx="63562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Support </a:t>
            </a:r>
            <a:r>
              <a:rPr lang="fr-FR" sz="3200" b="1" dirty="0" err="1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Vector</a:t>
            </a:r>
            <a:r>
              <a:rPr lang="fr-FR" sz="3200" b="1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fr-FR" sz="3200" b="1" dirty="0" err="1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Regression</a:t>
            </a:r>
            <a:endParaRPr lang="fr-FR" sz="3200" b="1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2FCE5A-C886-4B36-8CA5-86C03010EC89}"/>
              </a:ext>
            </a:extLst>
          </p:cNvPr>
          <p:cNvSpPr txBox="1"/>
          <p:nvPr/>
        </p:nvSpPr>
        <p:spPr>
          <a:xfrm>
            <a:off x="6188582" y="3734247"/>
            <a:ext cx="5076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Lucida Console" panose="020B0609040504020204" pitchFamily="49" charset="0"/>
              </a:rPr>
              <a:t>Plus de points sont dans notre marge (epsilon), puisque nous avons augmenté C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94401B6-7738-4E07-9580-C36D8CCC4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8" y="2938968"/>
            <a:ext cx="5306364" cy="380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38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428750" y="-3305175"/>
            <a:ext cx="15049500" cy="13468350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427265" y="387513"/>
            <a:ext cx="5184097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ML Modeling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272430" y="1724845"/>
            <a:ext cx="3552233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765BD55B-B4EB-4ACC-8A3F-43006465FEBF}"/>
              </a:ext>
            </a:extLst>
          </p:cNvPr>
          <p:cNvSpPr txBox="1"/>
          <p:nvPr/>
        </p:nvSpPr>
        <p:spPr>
          <a:xfrm>
            <a:off x="5089586" y="771525"/>
            <a:ext cx="63562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Support </a:t>
            </a:r>
            <a:r>
              <a:rPr lang="fr-FR" sz="3200" b="1" dirty="0" err="1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Vector</a:t>
            </a:r>
            <a:r>
              <a:rPr lang="fr-FR" sz="3200" b="1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fr-FR" sz="3200" b="1" dirty="0" err="1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Regression</a:t>
            </a:r>
            <a:endParaRPr lang="fr-FR" sz="3200" b="1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A0358A-B70B-4C3A-A747-052E6D45302B}"/>
              </a:ext>
            </a:extLst>
          </p:cNvPr>
          <p:cNvSpPr txBox="1"/>
          <p:nvPr/>
        </p:nvSpPr>
        <p:spPr>
          <a:xfrm>
            <a:off x="5143500" y="1834063"/>
            <a:ext cx="6248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Hyperparameter</a:t>
            </a:r>
            <a:r>
              <a:rPr lang="fr-FR" sz="3200" b="1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3200" b="1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Optimization</a:t>
            </a:r>
            <a:r>
              <a:rPr lang="fr-FR" sz="3200" b="1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3200" b="1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fr-FR" sz="3200" b="1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3200" b="1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GridSearchCV</a:t>
            </a:r>
            <a:endParaRPr lang="fr-FR" sz="3200" b="0" i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EF197CD-4A6D-4F8A-B6EA-8C99672F4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65" y="3726871"/>
            <a:ext cx="5420481" cy="173379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9B9D430-1495-4B44-996C-FAE05D2E9B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511" y="3152366"/>
            <a:ext cx="5668166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35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428750" y="-3305175"/>
            <a:ext cx="15049500" cy="13468350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427265" y="387513"/>
            <a:ext cx="5184097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ML Modeling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272430" y="1724845"/>
            <a:ext cx="3552233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765BD55B-B4EB-4ACC-8A3F-43006465FEBF}"/>
              </a:ext>
            </a:extLst>
          </p:cNvPr>
          <p:cNvSpPr txBox="1"/>
          <p:nvPr/>
        </p:nvSpPr>
        <p:spPr>
          <a:xfrm>
            <a:off x="5089586" y="771525"/>
            <a:ext cx="63562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Support </a:t>
            </a:r>
            <a:r>
              <a:rPr lang="fr-FR" sz="3200" b="1" dirty="0" err="1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Vector</a:t>
            </a:r>
            <a:r>
              <a:rPr lang="fr-FR" sz="3200" b="1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fr-FR" sz="3200" b="1" dirty="0" err="1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Regression</a:t>
            </a:r>
            <a:endParaRPr lang="fr-FR" sz="3200" b="1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A0358A-B70B-4C3A-A747-052E6D45302B}"/>
              </a:ext>
            </a:extLst>
          </p:cNvPr>
          <p:cNvSpPr txBox="1"/>
          <p:nvPr/>
        </p:nvSpPr>
        <p:spPr>
          <a:xfrm>
            <a:off x="5143500" y="1834063"/>
            <a:ext cx="6248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Hyperparameter</a:t>
            </a:r>
            <a:r>
              <a:rPr lang="fr-FR" sz="3200" b="1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3200" b="1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Optimization</a:t>
            </a:r>
            <a:r>
              <a:rPr lang="fr-FR" sz="3200" b="1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3200" b="1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fr-FR" sz="3200" b="1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3200" b="1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GridSearchCV</a:t>
            </a:r>
            <a:endParaRPr lang="fr-FR" sz="3200" b="0" i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57323CB-C898-412A-ABE9-3D4036C21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348" y="3103353"/>
            <a:ext cx="450595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83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428750" y="-3305175"/>
            <a:ext cx="15049500" cy="13468350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427265" y="387513"/>
            <a:ext cx="5184097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ML Modeling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272430" y="1724845"/>
            <a:ext cx="3552233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765BD55B-B4EB-4ACC-8A3F-43006465FEBF}"/>
              </a:ext>
            </a:extLst>
          </p:cNvPr>
          <p:cNvSpPr txBox="1"/>
          <p:nvPr/>
        </p:nvSpPr>
        <p:spPr>
          <a:xfrm>
            <a:off x="5089586" y="771525"/>
            <a:ext cx="63562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Support </a:t>
            </a:r>
            <a:r>
              <a:rPr lang="fr-FR" sz="3200" b="1" dirty="0" err="1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Vector</a:t>
            </a:r>
            <a:r>
              <a:rPr lang="fr-FR" sz="3200" b="1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fr-FR" sz="3200" b="1" dirty="0" err="1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Regression</a:t>
            </a:r>
            <a:endParaRPr lang="fr-FR" sz="3200" b="1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A0358A-B70B-4C3A-A747-052E6D45302B}"/>
              </a:ext>
            </a:extLst>
          </p:cNvPr>
          <p:cNvSpPr txBox="1"/>
          <p:nvPr/>
        </p:nvSpPr>
        <p:spPr>
          <a:xfrm>
            <a:off x="5143500" y="1834063"/>
            <a:ext cx="6248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Hyperparameter</a:t>
            </a:r>
            <a:r>
              <a:rPr lang="fr-FR" sz="3200" b="1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3200" b="1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Optimization</a:t>
            </a:r>
            <a:r>
              <a:rPr lang="fr-FR" sz="3200" b="1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3200" b="1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fr-FR" sz="3200" b="1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3200" b="1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GridSearchCV</a:t>
            </a:r>
            <a:endParaRPr lang="fr-FR" sz="3200" b="0" i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276E99-F41E-4D97-8797-E4518D769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0" y="3374309"/>
            <a:ext cx="3196177" cy="205999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11C6C00-3EE2-4787-B5FF-5801FA68A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111" y="3340680"/>
            <a:ext cx="7453701" cy="289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11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428750" y="-3305175"/>
            <a:ext cx="15049500" cy="13468350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427265" y="387513"/>
            <a:ext cx="5184097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ML Modeling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272430" y="1724845"/>
            <a:ext cx="3552233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765BD55B-B4EB-4ACC-8A3F-43006465FEBF}"/>
              </a:ext>
            </a:extLst>
          </p:cNvPr>
          <p:cNvSpPr txBox="1"/>
          <p:nvPr/>
        </p:nvSpPr>
        <p:spPr>
          <a:xfrm>
            <a:off x="5089586" y="771525"/>
            <a:ext cx="63562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Support </a:t>
            </a:r>
            <a:r>
              <a:rPr lang="fr-FR" sz="3200" b="1" dirty="0" err="1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Vector</a:t>
            </a:r>
            <a:r>
              <a:rPr lang="fr-FR" sz="3200" b="1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fr-FR" sz="3200" b="1" dirty="0" err="1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Regression</a:t>
            </a:r>
            <a:endParaRPr lang="fr-FR" sz="3200" b="1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A0358A-B70B-4C3A-A747-052E6D45302B}"/>
              </a:ext>
            </a:extLst>
          </p:cNvPr>
          <p:cNvSpPr txBox="1"/>
          <p:nvPr/>
        </p:nvSpPr>
        <p:spPr>
          <a:xfrm>
            <a:off x="5143500" y="1834063"/>
            <a:ext cx="6248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Hyperparameter</a:t>
            </a:r>
            <a:r>
              <a:rPr lang="fr-FR" sz="3200" b="1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3200" b="1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Optimization</a:t>
            </a:r>
            <a:r>
              <a:rPr lang="fr-FR" sz="3200" b="1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3200" b="1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fr-FR" sz="3200" b="1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3200" b="1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GridSearchCV</a:t>
            </a:r>
            <a:endParaRPr lang="fr-FR" sz="3200" b="0" i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E464C4F-1251-4892-9F77-D2D7BB629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01" y="3119786"/>
            <a:ext cx="6258798" cy="16004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86E5D0B-96A2-468D-9308-AB0E1AF2C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735" y="3800348"/>
            <a:ext cx="4513908" cy="19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73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286968" y="243945"/>
            <a:ext cx="6437622" cy="6370109"/>
          </a:xfrm>
          <a:prstGeom prst="ellipse">
            <a:avLst/>
          </a:prstGeo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6640267" y="4302438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Conclusion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7077361" y="5718876"/>
            <a:ext cx="4295489" cy="30112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99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9690099" y="4437217"/>
            <a:ext cx="2104513" cy="2052483"/>
          </a:xfrm>
          <a:prstGeom prst="ellipse">
            <a:avLst/>
          </a:prstGeo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264867" y="263838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Conclusion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701961" y="1710388"/>
            <a:ext cx="4327239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395D74DC-3FF7-4C5C-A32F-AA557ECAC2FE}"/>
              </a:ext>
            </a:extLst>
          </p:cNvPr>
          <p:cNvSpPr txBox="1"/>
          <p:nvPr/>
        </p:nvSpPr>
        <p:spPr>
          <a:xfrm>
            <a:off x="845505" y="2802995"/>
            <a:ext cx="9896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Dans le ML, c’est devant le SVR que l’on se rend compte à quel</a:t>
            </a:r>
          </a:p>
          <a:p>
            <a:endParaRPr lang="fr-FR" sz="2000" b="1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fr-FR" sz="2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	 point une analyse prédictive est long!</a:t>
            </a:r>
          </a:p>
        </p:txBody>
      </p:sp>
    </p:spTree>
    <p:extLst>
      <p:ext uri="{BB962C8B-B14F-4D97-AF65-F5344CB8AC3E}">
        <p14:creationId xmlns:p14="http://schemas.microsoft.com/office/powerpoint/2010/main" val="15984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9690099" y="4437217"/>
            <a:ext cx="2104513" cy="2052483"/>
          </a:xfrm>
          <a:prstGeom prst="ellipse">
            <a:avLst/>
          </a:prstGeo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264867" y="263838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Conclusion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701961" y="1710388"/>
            <a:ext cx="4327239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395D74DC-3FF7-4C5C-A32F-AA557ECAC2FE}"/>
              </a:ext>
            </a:extLst>
          </p:cNvPr>
          <p:cNvSpPr txBox="1"/>
          <p:nvPr/>
        </p:nvSpPr>
        <p:spPr>
          <a:xfrm>
            <a:off x="644978" y="3075057"/>
            <a:ext cx="989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Merci!</a:t>
            </a:r>
          </a:p>
        </p:txBody>
      </p:sp>
    </p:spTree>
    <p:extLst>
      <p:ext uri="{BB962C8B-B14F-4D97-AF65-F5344CB8AC3E}">
        <p14:creationId xmlns:p14="http://schemas.microsoft.com/office/powerpoint/2010/main" val="703734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11291919" y="6026448"/>
            <a:ext cx="650514" cy="630564"/>
          </a:xfrm>
          <a:prstGeom prst="ellipse">
            <a:avLst/>
          </a:prstGeo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238760" y="243945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Contexte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085669" y="1671572"/>
            <a:ext cx="3510394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F182516C-784C-401E-9986-21D8B68DE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28" y="9461"/>
            <a:ext cx="4608828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58FC13B-3A4F-4A7A-8066-D6030AC4EC66}"/>
              </a:ext>
            </a:extLst>
          </p:cNvPr>
          <p:cNvSpPr txBox="1"/>
          <p:nvPr/>
        </p:nvSpPr>
        <p:spPr>
          <a:xfrm>
            <a:off x="960644" y="1773759"/>
            <a:ext cx="5681131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50" dirty="0">
                <a:solidFill>
                  <a:schemeClr val="bg1"/>
                </a:solidFill>
                <a:latin typeface="Lucida Console" panose="020B0609040504020204" pitchFamily="49" charset="0"/>
              </a:rPr>
              <a:t>Pour expliquer certaines colonnes :</a:t>
            </a:r>
          </a:p>
          <a:p>
            <a:endParaRPr lang="fr-FR" sz="125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fr-FR" sz="125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title</a:t>
            </a:r>
            <a:r>
              <a:rPr lang="fr-FR" sz="1250" dirty="0">
                <a:solidFill>
                  <a:schemeClr val="bg1"/>
                </a:solidFill>
                <a:latin typeface="Lucida Console" panose="020B0609040504020204" pitchFamily="49" charset="0"/>
              </a:rPr>
              <a:t> = titre traduit en français (les données ont été extraites avec la localisation française)</a:t>
            </a:r>
          </a:p>
          <a:p>
            <a:r>
              <a:rPr lang="fr-FR" sz="125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title_orig</a:t>
            </a:r>
            <a:r>
              <a:rPr lang="fr-FR" sz="125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 </a:t>
            </a:r>
            <a:r>
              <a:rPr lang="fr-FR" sz="1250" dirty="0">
                <a:solidFill>
                  <a:schemeClr val="bg1"/>
                </a:solidFill>
                <a:latin typeface="Lucida Console" panose="020B0609040504020204" pitchFamily="49" charset="0"/>
              </a:rPr>
              <a:t>= titre original</a:t>
            </a:r>
          </a:p>
          <a:p>
            <a:r>
              <a:rPr lang="fr-FR" sz="125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price</a:t>
            </a:r>
            <a:r>
              <a:rPr lang="fr-FR" sz="1250" dirty="0">
                <a:solidFill>
                  <a:schemeClr val="bg1"/>
                </a:solidFill>
                <a:latin typeface="Lucida Console" panose="020B0609040504020204" pitchFamily="49" charset="0"/>
              </a:rPr>
              <a:t> = le "prix réduit" auquel l'utilisateur a acheté le produit</a:t>
            </a:r>
          </a:p>
          <a:p>
            <a:r>
              <a:rPr lang="fr-FR" sz="125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retail_price</a:t>
            </a:r>
            <a:r>
              <a:rPr lang="fr-FR" sz="125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 </a:t>
            </a:r>
            <a:r>
              <a:rPr lang="fr-FR" sz="1250" dirty="0">
                <a:solidFill>
                  <a:schemeClr val="bg1"/>
                </a:solidFill>
                <a:latin typeface="Lucida Console" panose="020B0609040504020204" pitchFamily="49" charset="0"/>
              </a:rPr>
              <a:t>= le prix d'origine affiché en tant que RRP</a:t>
            </a:r>
          </a:p>
          <a:p>
            <a:r>
              <a:rPr lang="fr-FR" sz="125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uses_ad_boosts</a:t>
            </a:r>
            <a:r>
              <a:rPr lang="fr-FR" sz="125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 </a:t>
            </a:r>
            <a:r>
              <a:rPr lang="fr-FR" sz="1250" dirty="0">
                <a:solidFill>
                  <a:schemeClr val="bg1"/>
                </a:solidFill>
                <a:latin typeface="Lucida Console" panose="020B0609040504020204" pitchFamily="49" charset="0"/>
              </a:rPr>
              <a:t>= si l'annonce a été boostée pour que des utilisateurs spécifiques la voient moyennant un supplément</a:t>
            </a:r>
          </a:p>
          <a:p>
            <a:r>
              <a:rPr lang="fr-FR" sz="1250" dirty="0">
                <a:solidFill>
                  <a:schemeClr val="bg1"/>
                </a:solidFill>
                <a:latin typeface="Lucida Console" panose="020B0609040504020204" pitchFamily="49" charset="0"/>
              </a:rPr>
              <a:t>rating = note du produit (5 est le max)</a:t>
            </a:r>
          </a:p>
          <a:p>
            <a:r>
              <a:rPr lang="fr-FR" sz="125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rating_count</a:t>
            </a:r>
            <a:r>
              <a:rPr lang="fr-FR" sz="125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 </a:t>
            </a:r>
            <a:r>
              <a:rPr lang="fr-FR" sz="1250" dirty="0">
                <a:solidFill>
                  <a:schemeClr val="bg1"/>
                </a:solidFill>
                <a:latin typeface="Lucida Console" panose="020B0609040504020204" pitchFamily="49" charset="0"/>
              </a:rPr>
              <a:t>= nombre d'évaluations restantes (répartis en nombre par étoile, 1-5)</a:t>
            </a:r>
          </a:p>
          <a:p>
            <a:r>
              <a:rPr lang="fr-FR" sz="125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badges_count</a:t>
            </a:r>
            <a:r>
              <a:rPr lang="fr-FR" sz="125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 </a:t>
            </a:r>
            <a:r>
              <a:rPr lang="fr-FR" sz="1250" dirty="0">
                <a:solidFill>
                  <a:schemeClr val="bg1"/>
                </a:solidFill>
                <a:latin typeface="Lucida Console" panose="020B0609040504020204" pitchFamily="49" charset="0"/>
              </a:rPr>
              <a:t>= toutes les colonnes de badges correspondent à ce que </a:t>
            </a:r>
            <a:r>
              <a:rPr lang="fr-FR" sz="125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Wish</a:t>
            </a:r>
            <a:r>
              <a:rPr lang="fr-FR" sz="1250" dirty="0">
                <a:solidFill>
                  <a:schemeClr val="bg1"/>
                </a:solidFill>
                <a:latin typeface="Lucida Console" panose="020B0609040504020204" pitchFamily="49" charset="0"/>
              </a:rPr>
              <a:t> en tant que plate-forme donne au produit, qu'il s'agisse d'un produit local, d'une livraison rapide ou de la garantie de la qualité du produit</a:t>
            </a:r>
          </a:p>
          <a:p>
            <a:r>
              <a:rPr lang="fr-FR" sz="125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tags</a:t>
            </a:r>
            <a:r>
              <a:rPr lang="fr-FR" sz="1250" dirty="0">
                <a:solidFill>
                  <a:schemeClr val="bg1"/>
                </a:solidFill>
                <a:latin typeface="Lucida Console" panose="020B0609040504020204" pitchFamily="49" charset="0"/>
              </a:rPr>
              <a:t> = les tags que le marchand a mis sur le produit séparés par des virgules (ne garantit pas que le produit est réellement dans cette catégorie)*</a:t>
            </a:r>
          </a:p>
          <a:p>
            <a:r>
              <a:rPr lang="fr-FR" sz="125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has_urgency_banner</a:t>
            </a:r>
            <a:r>
              <a:rPr lang="fr-FR" sz="125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 </a:t>
            </a:r>
            <a:r>
              <a:rPr lang="fr-FR" sz="1250" dirty="0">
                <a:solidFill>
                  <a:schemeClr val="bg1"/>
                </a:solidFill>
                <a:latin typeface="Lucida Console" panose="020B0609040504020204" pitchFamily="49" charset="0"/>
              </a:rPr>
              <a:t>= s'il spécifie la liste comme urgente</a:t>
            </a:r>
          </a:p>
          <a:p>
            <a:r>
              <a:rPr lang="fr-FR" sz="125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urgency_text</a:t>
            </a:r>
            <a:r>
              <a:rPr lang="fr-FR" sz="125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 </a:t>
            </a:r>
            <a:r>
              <a:rPr lang="fr-FR" sz="1250" dirty="0">
                <a:solidFill>
                  <a:schemeClr val="bg1"/>
                </a:solidFill>
                <a:latin typeface="Lucida Console" panose="020B0609040504020204" pitchFamily="49" charset="0"/>
              </a:rPr>
              <a:t>= le texte spécifié sur la bannière d'urgence, par ex. "Qualité limitée" ou "Presque disparu", etc. sur la liste</a:t>
            </a:r>
          </a:p>
        </p:txBody>
      </p:sp>
    </p:spTree>
    <p:extLst>
      <p:ext uri="{BB962C8B-B14F-4D97-AF65-F5344CB8AC3E}">
        <p14:creationId xmlns:p14="http://schemas.microsoft.com/office/powerpoint/2010/main" val="319438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11291919" y="6026448"/>
            <a:ext cx="650514" cy="630564"/>
          </a:xfrm>
          <a:prstGeom prst="ellipse">
            <a:avLst/>
          </a:prstGeo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238760" y="243945"/>
            <a:ext cx="51840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Contexte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085669" y="1671572"/>
            <a:ext cx="3510394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6213D40E-01B8-42D9-9EF7-1C0CA21F5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089" y="0"/>
            <a:ext cx="6361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63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5515618" y="243945"/>
            <a:ext cx="6437622" cy="6370109"/>
          </a:xfrm>
          <a:prstGeom prst="ellipse">
            <a:avLst/>
          </a:prstGeo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331521" y="3854443"/>
            <a:ext cx="5184097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</a:t>
            </a:r>
            <a:r>
              <a:rPr lang="fr-FR" sz="88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Cleaning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211880" y="5239900"/>
            <a:ext cx="3516531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18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C0E6"/>
            </a:gs>
            <a:gs pos="100000">
              <a:srgbClr val="00A0E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 descr="Tortue">
            <a:extLst>
              <a:ext uri="{FF2B5EF4-FFF2-40B4-BE49-F238E27FC236}">
                <a16:creationId xmlns:a16="http://schemas.microsoft.com/office/drawing/2014/main" id="{2D54D579-92E1-3473-3D55-2A6EAEEE8837}"/>
              </a:ext>
            </a:extLst>
          </p:cNvPr>
          <p:cNvSpPr/>
          <p:nvPr/>
        </p:nvSpPr>
        <p:spPr>
          <a:xfrm>
            <a:off x="-1098550" y="-3663950"/>
            <a:ext cx="14389100" cy="14185900"/>
          </a:xfrm>
          <a:prstGeom prst="ellipse">
            <a:avLst/>
          </a:pr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4E545-F086-1A71-FC1F-F0B82AAFF86B}"/>
              </a:ext>
            </a:extLst>
          </p:cNvPr>
          <p:cNvSpPr/>
          <p:nvPr/>
        </p:nvSpPr>
        <p:spPr>
          <a:xfrm>
            <a:off x="238760" y="243945"/>
            <a:ext cx="5184097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Data </a:t>
            </a:r>
            <a:r>
              <a:rPr lang="fr-FR" sz="88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swald" pitchFamily="2" charset="0"/>
              </a:rPr>
              <a:t>Cleaning</a:t>
            </a:r>
            <a:endParaRPr lang="fr-FR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swald" pitchFamily="2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1F4B32-A9D2-4BA8-E0A6-C278091815BD}"/>
              </a:ext>
            </a:extLst>
          </p:cNvPr>
          <p:cNvCxnSpPr>
            <a:cxnSpLocks/>
          </p:cNvCxnSpPr>
          <p:nvPr/>
        </p:nvCxnSpPr>
        <p:spPr>
          <a:xfrm>
            <a:off x="1070811" y="1612788"/>
            <a:ext cx="3501189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FDAF6392-EDC3-4271-9CFE-7B9AD291983C}"/>
              </a:ext>
            </a:extLst>
          </p:cNvPr>
          <p:cNvSpPr txBox="1"/>
          <p:nvPr/>
        </p:nvSpPr>
        <p:spPr>
          <a:xfrm>
            <a:off x="958667" y="3131388"/>
            <a:ext cx="460537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Analyse sur les </a:t>
            </a:r>
            <a:r>
              <a:rPr lang="fr-FR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dublons</a:t>
            </a:r>
            <a:endParaRPr lang="fr-FR" sz="1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endParaRPr lang="fr-FR" sz="1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fr-F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Hypotèse</a:t>
            </a:r>
            <a:r>
              <a:rPr lang="fr-FR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fr-FR" sz="14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mettre en évidence un produit</a:t>
            </a:r>
          </a:p>
          <a:p>
            <a:endParaRPr lang="fr-FR" sz="1400" b="0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  <a:p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Réponse</a:t>
            </a:r>
            <a:r>
              <a:rPr lang="fr-FR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:</a:t>
            </a:r>
          </a:p>
          <a:p>
            <a:r>
              <a:rPr lang="fr-FR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- </a:t>
            </a:r>
            <a:r>
              <a:rPr lang="fr-FR" sz="14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pas de telles preuves pour cela</a:t>
            </a:r>
          </a:p>
          <a:p>
            <a:r>
              <a:rPr lang="fr-FR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Conclusion</a:t>
            </a:r>
            <a:r>
              <a:rPr lang="fr-FR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:</a:t>
            </a:r>
          </a:p>
          <a:p>
            <a:r>
              <a:rPr lang="fr-FR" sz="1400" b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Des doublons peuvent se produire pour des raisons techniques plutôt que promotionnelles</a:t>
            </a:r>
          </a:p>
          <a:p>
            <a:endParaRPr lang="fr-FR" dirty="0">
              <a:latin typeface="Lucida Console" panose="020B0609040504020204" pitchFamily="49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C19FED-FBAD-4D0C-B665-8BEF530DA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597" y="3329795"/>
            <a:ext cx="4305901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1000</Words>
  <Application>Microsoft Office PowerPoint</Application>
  <PresentationFormat>Grand écran</PresentationFormat>
  <Paragraphs>168</Paragraphs>
  <Slides>58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Calibri Light</vt:lpstr>
      <vt:lpstr>Consolas</vt:lpstr>
      <vt:lpstr>Lucida Console</vt:lpstr>
      <vt:lpstr>Oswald</vt:lpstr>
      <vt:lpstr>Thème Office</vt:lpstr>
      <vt:lpstr>Objet d’environnement du Gestionnaire de liaisons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Birou IP</dc:creator>
  <cp:lastModifiedBy>Claudia Unteșu</cp:lastModifiedBy>
  <cp:revision>44</cp:revision>
  <dcterms:created xsi:type="dcterms:W3CDTF">2022-08-24T10:17:38Z</dcterms:created>
  <dcterms:modified xsi:type="dcterms:W3CDTF">2022-08-26T13:13:55Z</dcterms:modified>
</cp:coreProperties>
</file>